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notesSlide47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notesSlide4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90.png" ContentType="image/png"/>
  <Override PartName="/ppt/media/image87.png" ContentType="image/png"/>
  <Override PartName="/ppt/media/image85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4.png" ContentType="image/png"/>
  <Override PartName="/ppt/media/image3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1.png" ContentType="image/png"/>
  <Override PartName="/ppt/media/image9.jpeg" ContentType="image/jpe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6.png" ContentType="image/png"/>
  <Override PartName="/ppt/media/image47.png" ContentType="image/png"/>
  <Override PartName="/ppt/media/image4.jpeg" ContentType="image/jpeg"/>
  <Override PartName="/ppt/media/image14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5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39.jpeg" ContentType="image/jpe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1.png" ContentType="image/png"/>
  <Override PartName="/ppt/media/image6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8A94A44-267A-47FA-89BD-2E7AF23557B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5.xml"/><Relationship Id="rId4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6.xml"/><Relationship Id="rId4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7.xml"/><Relationship Id="rId4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9.xml"/><Relationship Id="rId4" Type="http://schemas.openxmlformats.org/officeDocument/2006/relationships/notesMaster" Target="../notesMasters/notesMaster1.xml"/>
</Relationship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7606F83-0860-4155-95E7-152BF2C59F3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A01091C-3A37-4128-998B-EE77EE40B5C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56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E056CF9-1C2E-4137-AFDD-C585EFD5CD5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75AEF4E-1ED6-4BA0-B1E3-E68C4D68CF2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4760" cy="76140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4760" cy="76140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480" cy="66996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 rot="322800">
            <a:off x="10053720" y="2253960"/>
            <a:ext cx="327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 rot="20630400">
            <a:off x="7554600" y="4340520"/>
            <a:ext cx="32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1497680" y="467964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 rot="20971200">
            <a:off x="6090840" y="6108480"/>
            <a:ext cx="27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 rot="568800">
            <a:off x="9145440" y="4032720"/>
            <a:ext cx="31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 rot="219600">
            <a:off x="7032240" y="2560320"/>
            <a:ext cx="356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 rot="20972400">
            <a:off x="11751120" y="2319840"/>
            <a:ext cx="27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CustomShape 8"/>
          <p:cNvSpPr/>
          <p:nvPr/>
        </p:nvSpPr>
        <p:spPr>
          <a:xfrm rot="562200">
            <a:off x="11772000" y="3447720"/>
            <a:ext cx="260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9"/>
          <p:cNvSpPr/>
          <p:nvPr/>
        </p:nvSpPr>
        <p:spPr>
          <a:xfrm rot="571200">
            <a:off x="11134080" y="5626440"/>
            <a:ext cx="273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Picture 14" descr=""/>
          <p:cNvPicPr/>
          <p:nvPr/>
        </p:nvPicPr>
        <p:blipFill>
          <a:blip r:embed="rId4"/>
          <a:stretch/>
        </p:blipFill>
        <p:spPr>
          <a:xfrm rot="20967600">
            <a:off x="456480" y="2404440"/>
            <a:ext cx="2338200" cy="2394720"/>
          </a:xfrm>
          <a:prstGeom prst="rect">
            <a:avLst/>
          </a:prstGeom>
          <a:ln>
            <a:noFill/>
          </a:ln>
        </p:spPr>
      </p:pic>
      <p:sp>
        <p:nvSpPr>
          <p:cNvPr id="127" name="CustomShape 10"/>
          <p:cNvSpPr/>
          <p:nvPr/>
        </p:nvSpPr>
        <p:spPr>
          <a:xfrm rot="20949600">
            <a:off x="2718000" y="3305880"/>
            <a:ext cx="4540320" cy="94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  <a:ea typeface="DejaVu Sans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28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www.telerik.com/fiddler" TargetMode="Externa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getpostman.com/" TargetMode="Externa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Representational_state_transfer" TargetMode="External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://some-service.org/api/posts" TargetMode="External"/><Relationship Id="rId2" Type="http://schemas.openxmlformats.org/officeDocument/2006/relationships/hyperlink" Target="http://some-service.org/api/posts" TargetMode="External"/><Relationship Id="rId3" Type="http://schemas.openxmlformats.org/officeDocument/2006/relationships/hyperlink" Target="http://some-service.org/api/posts/17" TargetMode="External"/><Relationship Id="rId4" Type="http://schemas.openxmlformats.org/officeDocument/2006/relationships/hyperlink" Target="http://some-service.org/api/posts/17" TargetMode="External"/><Relationship Id="rId5" Type="http://schemas.openxmlformats.org/officeDocument/2006/relationships/hyperlink" Target="http://some-service.org/api/posts/17" TargetMode="External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api.github.com/users/testnakov/repos" TargetMode="External"/><Relationship Id="rId2" Type="http://schemas.openxmlformats.org/officeDocument/2006/relationships/hyperlink" Target="https://api.github.com/repos/testnakov/softuniada-2016/commits" TargetMode="External"/><Relationship Id="rId3" Type="http://schemas.openxmlformats.org/officeDocument/2006/relationships/hyperlink" Target="https://api.github.com/repos/testnakov/test-nakov-repo/issues" TargetMode="External"/><Relationship Id="rId4" Type="http://schemas.openxmlformats.org/officeDocument/2006/relationships/hyperlink" Target="https://api.github.com/repos/testnakov/test-nakov-repo/issues/1" TargetMode="External"/><Relationship Id="rId5" Type="http://schemas.openxmlformats.org/officeDocument/2006/relationships/hyperlink" Target="https://judge.softuni.bg/Contests/356" TargetMode="External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api.github.com/repos/testnakov/test-nakov-repo/issues/1/labels" TargetMode="External"/><Relationship Id="rId2" Type="http://schemas.openxmlformats.org/officeDocument/2006/relationships/hyperlink" Target="https://api.github.com/repos/testnakov/test-nakov-repo/issues" TargetMode="External"/><Relationship Id="rId3" Type="http://schemas.openxmlformats.org/officeDocument/2006/relationships/hyperlink" Target="https://judge.softuni.bg/Contests/356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console.firebase.google.com/" TargetMode="Externa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hyperlink" Target="https://testapp-fc138.firebaseio.com/.json" TargetMode="External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testapp-fc138.firebaseio.com/.json" TargetMode="External"/><Relationship Id="rId2" Type="http://schemas.openxmlformats.org/officeDocument/2006/relationships/hyperlink" Target="https://testapp-fc138.firebaseio.com/books.json" TargetMode="External"/><Relationship Id="rId3" Type="http://schemas.openxmlformats.org/officeDocument/2006/relationships/hyperlink" Target="https://testapp-fc138.firebaseio.com/books/1.json" TargetMode="External"/><Relationship Id="rId4" Type="http://schemas.openxmlformats.org/officeDocument/2006/relationships/hyperlink" Target="https://testapp-fc138.firebaseio.com/books/1/author.json" TargetMode="External"/><Relationship Id="rId5" Type="http://schemas.openxmlformats.org/officeDocument/2006/relationships/hyperlink" Target="https://testapp-fc138.firebaseio.com/books.json" TargetMode="External"/><Relationship Id="rId6" Type="http://schemas.openxmlformats.org/officeDocument/2006/relationships/hyperlink" Target="https://testapp-fc138.firebaseio.com/books/6.json" TargetMode="External"/><Relationship Id="rId7" Type="http://schemas.openxmlformats.org/officeDocument/2006/relationships/hyperlink" Target="https://judge.softuni.bg/Contests/356" TargetMode="External"/><Relationship Id="rId8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testapp-fc138.firebaseio.com/books.json" TargetMode="External"/><Relationship Id="rId2" Type="http://schemas.openxmlformats.org/officeDocument/2006/relationships/hyperlink" Target="https://testapp-fc138.firebaseio.com/books.json" TargetMode="External"/><Relationship Id="rId3" Type="http://schemas.openxmlformats.org/officeDocument/2006/relationships/hyperlink" Target="https://testapp-fc138.firebaseio.com/books/7/author.json" TargetMode="External"/><Relationship Id="rId4" Type="http://schemas.openxmlformats.org/officeDocument/2006/relationships/hyperlink" Target="https://testapp-fc138.firebaseio.com/books/7/author.json" TargetMode="External"/><Relationship Id="rId5" Type="http://schemas.openxmlformats.org/officeDocument/2006/relationships/hyperlink" Target="https://judge.softuni.bg/Contests/356" TargetMode="External"/><Relationship Id="rId6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console.kinvey.com/sign-up" TargetMode="External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console.kinvey.com/apps/new" TargetMode="Externa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hyperlink" Target="https://judge.softuni.bg/Contests/356" TargetMode="External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baas.kinvey.com/appdata/%7bapp_id%7d/posts" TargetMode="External"/><Relationship Id="rId2" Type="http://schemas.openxmlformats.org/officeDocument/2006/relationships/image" Target="../media/image64.png"/><Relationship Id="rId3" Type="http://schemas.openxmlformats.org/officeDocument/2006/relationships/hyperlink" Target="https://judge.softuni.bg/Contests/356" TargetMode="External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baas.kinvey.com/appdata/%7bapp_id%7d/posts" TargetMode="External"/><Relationship Id="rId2" Type="http://schemas.openxmlformats.org/officeDocument/2006/relationships/image" Target="../media/image65.png"/><Relationship Id="rId3" Type="http://schemas.openxmlformats.org/officeDocument/2006/relationships/hyperlink" Target="https://judge.softuni.bg/Contests/356" TargetMode="External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baas.kinvey.com/appdata/%7bapp_id%7d/posts/id" TargetMode="External"/><Relationship Id="rId2" Type="http://schemas.openxmlformats.org/officeDocument/2006/relationships/hyperlink" Target="https://judge.softuni.bg/Contests/356" TargetMode="External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baas.kinvey.com/appdata/%7bapp_id%7d/posts/id" TargetMode="External"/><Relationship Id="rId2" Type="http://schemas.openxmlformats.org/officeDocument/2006/relationships/hyperlink" Target="https://judge.softuni.bg/Contests/356" TargetMode="External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baas.kinvey.com/user/%7bapp_id%7d/login" TargetMode="External"/><Relationship Id="rId2" Type="http://schemas.openxmlformats.org/officeDocument/2006/relationships/hyperlink" Target="https://judge.softuni.bg/Contests/356" TargetMode="External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baas.kinvey.com/user/%7bapp_id%7d/_logout" TargetMode="External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softuni.bg/courses/" TargetMode="Externa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51240" y="647640"/>
            <a:ext cx="8124480" cy="11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HTTP and REST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351240" y="1819440"/>
            <a:ext cx="812448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0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HTTP, RESTful Web Services, HTTP and REST Tools: Postman, Fiddler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320" y="4604760"/>
            <a:ext cx="318672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760320" y="5074920"/>
            <a:ext cx="318672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760320" y="5479920"/>
            <a:ext cx="318672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760320" y="5820480"/>
            <a:ext cx="318672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6" name="Picture 4" descr=""/>
          <p:cNvPicPr/>
          <p:nvPr/>
        </p:nvPicPr>
        <p:blipFill>
          <a:blip r:embed="rId2"/>
          <a:stretch/>
        </p:blipFill>
        <p:spPr>
          <a:xfrm>
            <a:off x="821880" y="3048840"/>
            <a:ext cx="2174760" cy="76032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17" name="Picture 2" descr=""/>
          <p:cNvPicPr/>
          <p:nvPr/>
        </p:nvPicPr>
        <p:blipFill>
          <a:blip r:embed="rId3"/>
          <a:srcRect l="-2037" t="-11979" r="-4041" b="1042"/>
          <a:stretch/>
        </p:blipFill>
        <p:spPr>
          <a:xfrm>
            <a:off x="825120" y="1752480"/>
            <a:ext cx="2171520" cy="7948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18" name="Picture 13" descr=""/>
          <p:cNvPicPr/>
          <p:nvPr/>
        </p:nvPicPr>
        <p:blipFill>
          <a:blip r:embed="rId4"/>
          <a:stretch/>
        </p:blipFill>
        <p:spPr>
          <a:xfrm flipH="1">
            <a:off x="3809160" y="3811680"/>
            <a:ext cx="2133000" cy="2340720"/>
          </a:xfrm>
          <a:prstGeom prst="rect">
            <a:avLst/>
          </a:prstGeom>
          <a:ln>
            <a:noFill/>
          </a:ln>
        </p:spPr>
      </p:pic>
      <p:sp>
        <p:nvSpPr>
          <p:cNvPr id="219" name="CustomShape 7"/>
          <p:cNvSpPr/>
          <p:nvPr/>
        </p:nvSpPr>
        <p:spPr>
          <a:xfrm rot="986400">
            <a:off x="5141880" y="3588120"/>
            <a:ext cx="184104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6" strike="noStrike">
                <a:solidFill>
                  <a:srgbClr val="fff0d9"/>
                </a:solidFill>
                <a:latin typeface="Calibri"/>
                <a:ea typeface="DejaVu Sans"/>
              </a:rPr>
              <a:t>HTTP</a:t>
            </a:r>
            <a:br/>
            <a:r>
              <a:rPr b="1" lang="en-US" sz="2400" spc="46" strike="noStrike">
                <a:solidFill>
                  <a:srgbClr val="fff0d9"/>
                </a:solidFill>
                <a:latin typeface="Calibri"/>
                <a:ea typeface="DejaVu Sans"/>
              </a:rPr>
              <a:t>and REST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0" name="Picture 23" descr=""/>
          <p:cNvPicPr/>
          <p:nvPr/>
        </p:nvPicPr>
        <p:blipFill>
          <a:blip r:embed="rId5"/>
          <a:stretch/>
        </p:blipFill>
        <p:spPr>
          <a:xfrm rot="225600">
            <a:off x="5770800" y="4889880"/>
            <a:ext cx="1022400" cy="102240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21" name="Picture 6" descr=""/>
          <p:cNvPicPr/>
          <p:nvPr/>
        </p:nvPicPr>
        <p:blipFill>
          <a:blip r:embed="rId6"/>
          <a:stretch/>
        </p:blipFill>
        <p:spPr>
          <a:xfrm>
            <a:off x="7492320" y="3188880"/>
            <a:ext cx="1554120" cy="1554120"/>
          </a:xfrm>
          <a:prstGeom prst="rect">
            <a:avLst/>
          </a:prstGeom>
          <a:ln>
            <a:noFill/>
          </a:ln>
        </p:spPr>
      </p:pic>
      <p:pic>
        <p:nvPicPr>
          <p:cNvPr id="222" name="Picture 18" descr=""/>
          <p:cNvPicPr/>
          <p:nvPr/>
        </p:nvPicPr>
        <p:blipFill>
          <a:blip r:embed="rId7"/>
          <a:srcRect l="0" t="0" r="-2530" b="0"/>
          <a:stretch/>
        </p:blipFill>
        <p:spPr>
          <a:xfrm>
            <a:off x="7250760" y="4619160"/>
            <a:ext cx="4224960" cy="149904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23" name="Picture 16" descr=""/>
          <p:cNvPicPr/>
          <p:nvPr/>
        </p:nvPicPr>
        <p:blipFill>
          <a:blip r:embed="rId8"/>
          <a:stretch/>
        </p:blipFill>
        <p:spPr>
          <a:xfrm>
            <a:off x="9205560" y="3601800"/>
            <a:ext cx="2222280" cy="72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086256A-6DC6-4477-A334-3450E9B3F80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Content-Type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Content-Disposition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headers specify how the HTTP request / response body should be processed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Examples: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Content-Type and Disposition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673920" y="3048120"/>
            <a:ext cx="10773360" cy="495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application/json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673920" y="4533480"/>
            <a:ext cx="10773360" cy="1305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application/pdf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Content-Disposition: attachment; filename="Financial-Report-April-2016.pdf"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7008840" y="2595240"/>
            <a:ext cx="4647600" cy="1028880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UTF-8 encoded HTML page. Will be shown in the browser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5637240" y="5501160"/>
            <a:ext cx="6007320" cy="1031760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This will download a PDF file named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Financial-Report-April-2016.pdf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673920" y="3819240"/>
            <a:ext cx="10773360" cy="495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text/html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; charset=utf-8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3339360" y="2291760"/>
            <a:ext cx="3276000" cy="569160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JSON-encoded data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0" dur="indefinite" restart="never" nodeType="tmRoot">
          <p:childTnLst>
            <p:seq>
              <p:cTn id="181" dur="indefinite" nodeType="mainSeq">
                <p:childTnLst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620360" y="4896360"/>
            <a:ext cx="89377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HTTP Developer Tools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1620360" y="5754960"/>
            <a:ext cx="8937720" cy="68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Chrome Dev Tools, Fiddler, Postman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6" name="Picture 8" descr=""/>
          <p:cNvPicPr/>
          <p:nvPr/>
        </p:nvPicPr>
        <p:blipFill>
          <a:blip r:embed="rId1"/>
          <a:stretch/>
        </p:blipFill>
        <p:spPr>
          <a:xfrm>
            <a:off x="988560" y="2987280"/>
            <a:ext cx="4563360" cy="1659960"/>
          </a:xfrm>
          <a:prstGeom prst="rect">
            <a:avLst/>
          </a:prstGeom>
          <a:ln>
            <a:noFill/>
          </a:ln>
        </p:spPr>
      </p:pic>
      <p:pic>
        <p:nvPicPr>
          <p:cNvPr id="297" name="Picture 9" descr=""/>
          <p:cNvPicPr/>
          <p:nvPr/>
        </p:nvPicPr>
        <p:blipFill>
          <a:blip r:embed="rId2"/>
          <a:stretch/>
        </p:blipFill>
        <p:spPr>
          <a:xfrm>
            <a:off x="6693840" y="2985480"/>
            <a:ext cx="4366440" cy="1662120"/>
          </a:xfrm>
          <a:prstGeom prst="rect">
            <a:avLst/>
          </a:prstGeom>
          <a:ln>
            <a:noFill/>
          </a:ln>
        </p:spPr>
      </p:pic>
      <p:pic>
        <p:nvPicPr>
          <p:cNvPr id="298" name="Picture 11" descr=""/>
          <p:cNvPicPr/>
          <p:nvPr/>
        </p:nvPicPr>
        <p:blipFill>
          <a:blip r:embed="rId3"/>
          <a:stretch/>
        </p:blipFill>
        <p:spPr>
          <a:xfrm>
            <a:off x="4621320" y="629640"/>
            <a:ext cx="2935440" cy="192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8" dur="indefinite" restart="never" nodeType="tmRoot">
          <p:childTnLst>
            <p:seq>
              <p:cTn id="2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B0E6D0D-40C6-463C-B427-BE4B0A8E9ED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Chrome Developer Tools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389400" y="6030000"/>
            <a:ext cx="5409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Chrome Developer Tools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2"/>
          <a:stretch/>
        </p:blipFill>
        <p:spPr>
          <a:xfrm>
            <a:off x="1370160" y="1066680"/>
            <a:ext cx="9448200" cy="4843440"/>
          </a:xfrm>
          <a:prstGeom prst="rect">
            <a:avLst/>
          </a:prstGeom>
          <a:ln>
            <a:noFill/>
          </a:ln>
        </p:spPr>
      </p:pic>
      <p:pic>
        <p:nvPicPr>
          <p:cNvPr id="303" name="Picture 9" descr=""/>
          <p:cNvPicPr/>
          <p:nvPr/>
        </p:nvPicPr>
        <p:blipFill>
          <a:blip r:embed="rId3"/>
          <a:stretch/>
        </p:blipFill>
        <p:spPr>
          <a:xfrm>
            <a:off x="7494480" y="1752480"/>
            <a:ext cx="4008960" cy="15256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0" dur="indefinite" restart="never" nodeType="tmRoot">
          <p:childTnLst>
            <p:seq>
              <p:cTn id="2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73317C0-2B4F-410B-BDEB-DF652311B28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Fiddler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337920" y="6106320"/>
            <a:ext cx="5512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Fiddler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2"/>
          <a:stretch/>
        </p:blipFill>
        <p:spPr>
          <a:xfrm>
            <a:off x="1522440" y="1075680"/>
            <a:ext cx="9143280" cy="4904640"/>
          </a:xfrm>
          <a:prstGeom prst="rect">
            <a:avLst/>
          </a:prstGeom>
          <a:ln>
            <a:noFill/>
          </a:ln>
        </p:spPr>
      </p:pic>
      <p:pic>
        <p:nvPicPr>
          <p:cNvPr id="308" name="Picture 2" descr=""/>
          <p:cNvPicPr/>
          <p:nvPr/>
        </p:nvPicPr>
        <p:blipFill>
          <a:blip r:embed="rId3"/>
          <a:stretch/>
        </p:blipFill>
        <p:spPr>
          <a:xfrm>
            <a:off x="8028000" y="3505320"/>
            <a:ext cx="3399840" cy="10659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2" dur="indefinite" restart="never" nodeType="tmRoot">
          <p:childTnLst>
            <p:seq>
              <p:cTn id="2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4644165-A1F7-4980-92A4-CB3C150CCD5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Tools for Developers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1864080" y="6040800"/>
            <a:ext cx="84600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Postman REST Client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2" name="Picture 2" descr=""/>
          <p:cNvPicPr/>
          <p:nvPr/>
        </p:nvPicPr>
        <p:blipFill>
          <a:blip r:embed="rId2"/>
          <a:stretch/>
        </p:blipFill>
        <p:spPr>
          <a:xfrm>
            <a:off x="1931400" y="1170720"/>
            <a:ext cx="8325720" cy="4747680"/>
          </a:xfrm>
          <a:prstGeom prst="rect">
            <a:avLst/>
          </a:prstGeom>
          <a:ln>
            <a:noFill/>
          </a:ln>
        </p:spPr>
      </p:pic>
      <p:pic>
        <p:nvPicPr>
          <p:cNvPr id="313" name="Picture 7" descr=""/>
          <p:cNvPicPr/>
          <p:nvPr/>
        </p:nvPicPr>
        <p:blipFill>
          <a:blip r:embed="rId3"/>
          <a:stretch/>
        </p:blipFill>
        <p:spPr>
          <a:xfrm>
            <a:off x="7984800" y="4476240"/>
            <a:ext cx="2833200" cy="103032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4" dur="indefinite" restart="never" nodeType="tmRoot">
          <p:childTnLst>
            <p:seq>
              <p:cTn id="2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49B99AC-8AE9-4ABC-8711-CBE2FF55B504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Re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presentational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tate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T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ransfer (</a:t>
            </a: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REST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Architecture for client-server communication over HTTP</a:t>
            </a:r>
            <a:endParaRPr b="0" lang="en-US" sz="26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Resources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have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URI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(address)</a:t>
            </a:r>
            <a:endParaRPr b="0" lang="en-US" sz="26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Can be created / retrieved /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modified / deleted / etc.</a:t>
            </a:r>
            <a:endParaRPr b="0" lang="en-US" sz="26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RESTful API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RESTful Service</a:t>
            </a:r>
            <a:endParaRPr b="0" lang="en-US" sz="28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Provides access to server-side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resources via HTTP and REST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REST and RESTful Services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7" name="Picture 4" descr=""/>
          <p:cNvPicPr/>
          <p:nvPr/>
        </p:nvPicPr>
        <p:blipFill>
          <a:blip r:embed="rId2"/>
          <a:stretch/>
        </p:blipFill>
        <p:spPr>
          <a:xfrm>
            <a:off x="6212880" y="2625480"/>
            <a:ext cx="5367240" cy="369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6" dur="indefinite" restart="never" nodeType="tmRoot">
          <p:childTnLst>
            <p:seq>
              <p:cTn id="217" dur="indefinite" nodeType="mainSeq">
                <p:childTnLst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0DBC911-40A2-4A55-9977-C6C6F515A69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190440" y="10666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a new post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POST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http://some-service.org/api/posts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Get all posts / specific post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GET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http://some-service.org/api/posts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GET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http://some-service.org/api/posts/17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Delete existing post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DELETE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http://some-service.org/api/posts/17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Replace / modify existing post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PUT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PATCH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5"/>
              </a:rPr>
              <a:t>http://some-service.org/api/posts/17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REST and RESTful Services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1" name="Picture 6" descr=""/>
          <p:cNvPicPr/>
          <p:nvPr/>
        </p:nvPicPr>
        <p:blipFill>
          <a:blip r:embed="rId6"/>
          <a:stretch/>
        </p:blipFill>
        <p:spPr>
          <a:xfrm>
            <a:off x="8661600" y="3976560"/>
            <a:ext cx="2208960" cy="2208960"/>
          </a:xfrm>
          <a:prstGeom prst="rect">
            <a:avLst/>
          </a:prstGeom>
          <a:ln>
            <a:noFill/>
          </a:ln>
        </p:spPr>
      </p:pic>
      <p:pic>
        <p:nvPicPr>
          <p:cNvPr id="322" name="Picture 5" descr=""/>
          <p:cNvPicPr/>
          <p:nvPr/>
        </p:nvPicPr>
        <p:blipFill>
          <a:blip r:embed="rId7"/>
          <a:stretch/>
        </p:blipFill>
        <p:spPr>
          <a:xfrm>
            <a:off x="7770960" y="2003400"/>
            <a:ext cx="3633120" cy="127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4" dur="indefinite" restart="never" nodeType="tmRoot">
          <p:childTnLst>
            <p:seq>
              <p:cTn id="225" dur="indefinite" nodeType="mainSeq">
                <p:childTnLst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1612800" y="4875120"/>
            <a:ext cx="89377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GitHub REST API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1612800" y="5735520"/>
            <a:ext cx="8937720" cy="68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Accessing GitHub through HTTP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5" name="Picture 2" descr=""/>
          <p:cNvPicPr/>
          <p:nvPr/>
        </p:nvPicPr>
        <p:blipFill>
          <a:blip r:embed="rId1"/>
          <a:stretch/>
        </p:blipFill>
        <p:spPr>
          <a:xfrm>
            <a:off x="3083760" y="1033200"/>
            <a:ext cx="6018480" cy="351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30AC291-1F5A-4C40-8A1E-C6825C7C58AC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190440" y="10666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List user's all public repositories: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Get all commits from a public repository: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Get all issues / issue #1 from a public repository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GitHub API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29" name="Group 4"/>
          <p:cNvGrpSpPr/>
          <p:nvPr/>
        </p:nvGrpSpPr>
        <p:grpSpPr>
          <a:xfrm>
            <a:off x="870120" y="1811520"/>
            <a:ext cx="10252800" cy="516600"/>
            <a:chOff x="870120" y="1811520"/>
            <a:chExt cx="10252800" cy="516600"/>
          </a:xfrm>
        </p:grpSpPr>
        <p:sp>
          <p:nvSpPr>
            <p:cNvPr id="330" name="CustomShape 5"/>
            <p:cNvSpPr/>
            <p:nvPr/>
          </p:nvSpPr>
          <p:spPr>
            <a:xfrm>
              <a:off x="870120" y="1811520"/>
              <a:ext cx="1108800" cy="51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31" name="CustomShape 6"/>
            <p:cNvSpPr/>
            <p:nvPr/>
          </p:nvSpPr>
          <p:spPr>
            <a:xfrm>
              <a:off x="1979640" y="1811520"/>
              <a:ext cx="9143280" cy="51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1"/>
                </a:rPr>
                <a:t>https://api.github.com/users/testnakov/repos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332" name="Group 7"/>
          <p:cNvGrpSpPr/>
          <p:nvPr/>
        </p:nvGrpSpPr>
        <p:grpSpPr>
          <a:xfrm>
            <a:off x="870120" y="3222720"/>
            <a:ext cx="10252800" cy="953280"/>
            <a:chOff x="870120" y="3222720"/>
            <a:chExt cx="10252800" cy="953280"/>
          </a:xfrm>
        </p:grpSpPr>
        <p:sp>
          <p:nvSpPr>
            <p:cNvPr id="333" name="CustomShape 8"/>
            <p:cNvSpPr/>
            <p:nvPr/>
          </p:nvSpPr>
          <p:spPr>
            <a:xfrm>
              <a:off x="870120" y="3222720"/>
              <a:ext cx="1108800" cy="9532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34" name="CustomShape 9"/>
            <p:cNvSpPr/>
            <p:nvPr/>
          </p:nvSpPr>
          <p:spPr>
            <a:xfrm>
              <a:off x="1979640" y="3222720"/>
              <a:ext cx="9143280" cy="51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2"/>
                </a:rPr>
                <a:t>https://api.github.com/repos/testnakov/softuniada-2016/commits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335" name="Group 10"/>
          <p:cNvGrpSpPr/>
          <p:nvPr/>
        </p:nvGrpSpPr>
        <p:grpSpPr>
          <a:xfrm>
            <a:off x="870120" y="5083920"/>
            <a:ext cx="10252800" cy="953280"/>
            <a:chOff x="870120" y="5083920"/>
            <a:chExt cx="10252800" cy="953280"/>
          </a:xfrm>
        </p:grpSpPr>
        <p:sp>
          <p:nvSpPr>
            <p:cNvPr id="336" name="CustomShape 11"/>
            <p:cNvSpPr/>
            <p:nvPr/>
          </p:nvSpPr>
          <p:spPr>
            <a:xfrm>
              <a:off x="870120" y="5083920"/>
              <a:ext cx="1108800" cy="9532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37" name="CustomShape 12"/>
            <p:cNvSpPr/>
            <p:nvPr/>
          </p:nvSpPr>
          <p:spPr>
            <a:xfrm>
              <a:off x="1979640" y="5083920"/>
              <a:ext cx="9143280" cy="943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3"/>
                </a:rPr>
                <a:t>/repos/testnakov/test-nakov-repo/issues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4"/>
                </a:rPr>
                <a:t>/repos/testnakov/test-nakov-repo/issues/1</a:t>
              </a: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 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338" name="CustomShape 13"/>
          <p:cNvSpPr/>
          <p:nvPr/>
        </p:nvSpPr>
        <p:spPr>
          <a:xfrm>
            <a:off x="816120" y="6204960"/>
            <a:ext cx="105559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5"/>
              </a:rPr>
              <a:t>https://judge.softuni.bg/Contests/356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8" dur="indefinite" restart="never" nodeType="tmRoot">
          <p:childTnLst>
            <p:seq>
              <p:cTn id="249" dur="indefinite" nodeType="mainSeq">
                <p:childTnLst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A9FDB31-8C2A-49F1-B48E-49682A0F21CE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190440" y="99072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Get all labels for certain issue from a public repository: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Create a new issue to certain repository (with authentication)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GitHub API (2)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42" name="Group 4"/>
          <p:cNvGrpSpPr/>
          <p:nvPr/>
        </p:nvGrpSpPr>
        <p:grpSpPr>
          <a:xfrm>
            <a:off x="870120" y="1735200"/>
            <a:ext cx="10252800" cy="953280"/>
            <a:chOff x="870120" y="1735200"/>
            <a:chExt cx="10252800" cy="953280"/>
          </a:xfrm>
        </p:grpSpPr>
        <p:sp>
          <p:nvSpPr>
            <p:cNvPr id="343" name="CustomShape 5"/>
            <p:cNvSpPr/>
            <p:nvPr/>
          </p:nvSpPr>
          <p:spPr>
            <a:xfrm>
              <a:off x="870120" y="1735200"/>
              <a:ext cx="1108800" cy="9532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4" name="CustomShape 6"/>
            <p:cNvSpPr/>
            <p:nvPr/>
          </p:nvSpPr>
          <p:spPr>
            <a:xfrm>
              <a:off x="1979640" y="1735200"/>
              <a:ext cx="9143280" cy="51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1"/>
                </a:rPr>
                <a:t>https://api.github.com/repos/testnakov/test-nakov-repo/issues/1/labels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345" name="Group 7"/>
          <p:cNvGrpSpPr/>
          <p:nvPr/>
        </p:nvGrpSpPr>
        <p:grpSpPr>
          <a:xfrm>
            <a:off x="760320" y="3533400"/>
            <a:ext cx="10591200" cy="2588760"/>
            <a:chOff x="760320" y="3533400"/>
            <a:chExt cx="10591200" cy="2588760"/>
          </a:xfrm>
        </p:grpSpPr>
        <p:sp>
          <p:nvSpPr>
            <p:cNvPr id="346" name="CustomShape 8"/>
            <p:cNvSpPr/>
            <p:nvPr/>
          </p:nvSpPr>
          <p:spPr>
            <a:xfrm>
              <a:off x="760320" y="3533400"/>
              <a:ext cx="1447200" cy="100656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POST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7" name="CustomShape 9"/>
            <p:cNvSpPr/>
            <p:nvPr/>
          </p:nvSpPr>
          <p:spPr>
            <a:xfrm>
              <a:off x="2208240" y="3533400"/>
              <a:ext cx="914328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2"/>
                </a:rPr>
                <a:t>https://api.github.com/repos/testnakov/test-nakov-repo/issues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8" name="CustomShape 10"/>
            <p:cNvSpPr/>
            <p:nvPr/>
          </p:nvSpPr>
          <p:spPr>
            <a:xfrm>
              <a:off x="2208240" y="4540680"/>
              <a:ext cx="914328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Authorization: Basic base64(user:pass)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9" name="CustomShape 11"/>
            <p:cNvSpPr/>
            <p:nvPr/>
          </p:nvSpPr>
          <p:spPr>
            <a:xfrm>
              <a:off x="760320" y="4542120"/>
              <a:ext cx="1447200" cy="5742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alibri"/>
                  <a:ea typeface="DejaVu Sans"/>
                </a:rPr>
                <a:t>Headers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50" name="CustomShape 12"/>
            <p:cNvSpPr/>
            <p:nvPr/>
          </p:nvSpPr>
          <p:spPr>
            <a:xfrm>
              <a:off x="2208240" y="5115600"/>
              <a:ext cx="9143280" cy="905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{"title":"Found a bug",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 </a:t>
              </a:r>
              <a:r>
                <a:rPr b="1" lang="en-US" sz="26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"body": "I'm having a problem with this."}</a:t>
              </a:r>
              <a:endParaRPr b="0" lang="en-US" sz="2600" spc="-1" strike="noStrike">
                <a:latin typeface="Arial"/>
              </a:endParaRPr>
            </a:p>
          </p:txBody>
        </p:sp>
        <p:sp>
          <p:nvSpPr>
            <p:cNvPr id="351" name="CustomShape 13"/>
            <p:cNvSpPr/>
            <p:nvPr/>
          </p:nvSpPr>
          <p:spPr>
            <a:xfrm>
              <a:off x="760320" y="5117040"/>
              <a:ext cx="1447200" cy="10051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alibri"/>
                  <a:ea typeface="DejaVu Sans"/>
                </a:rPr>
                <a:t>Body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352" name="CustomShape 14"/>
          <p:cNvSpPr/>
          <p:nvPr/>
        </p:nvSpPr>
        <p:spPr>
          <a:xfrm>
            <a:off x="816120" y="6204960"/>
            <a:ext cx="105559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https://judge.softuni.bg/Contests/356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6" dur="indefinite" restart="never" nodeType="tmRoot">
          <p:childTnLst>
            <p:seq>
              <p:cTn id="267" dur="indefinite" nodeType="mainSeq">
                <p:childTnLst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90440" y="1191600"/>
            <a:ext cx="11804040" cy="55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446040" indent="-44532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HTTP Protocol</a:t>
            </a:r>
            <a:endParaRPr b="0" lang="en-US" sz="3400" spc="-1" strike="noStrike">
              <a:latin typeface="Arial"/>
            </a:endParaRPr>
          </a:p>
          <a:p>
            <a:pPr marL="446040" indent="-44532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HTTP Developer Tools</a:t>
            </a:r>
            <a:endParaRPr b="0" lang="en-US" sz="3400" spc="-1" strike="noStrike">
              <a:latin typeface="Arial"/>
            </a:endParaRPr>
          </a:p>
          <a:p>
            <a:pPr marL="446040" indent="-44532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REST and RESTful Services</a:t>
            </a:r>
            <a:endParaRPr b="0" lang="en-US" sz="3400" spc="-1" strike="noStrike">
              <a:latin typeface="Arial"/>
            </a:endParaRPr>
          </a:p>
          <a:p>
            <a:pPr marL="446040" indent="-44532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Accessing the GitHub API</a:t>
            </a:r>
            <a:endParaRPr b="0" lang="en-US" sz="3400" spc="-1" strike="noStrike">
              <a:latin typeface="Arial"/>
            </a:endParaRPr>
          </a:p>
          <a:p>
            <a:pPr marL="446040" indent="-44532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Using Firebase BaaS</a:t>
            </a:r>
            <a:endParaRPr b="0" lang="en-US" sz="3400" spc="-1" strike="noStrike">
              <a:latin typeface="Arial"/>
            </a:endParaRPr>
          </a:p>
          <a:p>
            <a:pPr marL="446040" indent="-44532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Using Kinvey mBaaS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FD522C4-E7B8-4A59-907B-6A84C0CF9F7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5637240" y="1219320"/>
            <a:ext cx="2044440" cy="2044440"/>
          </a:xfrm>
          <a:prstGeom prst="rect">
            <a:avLst/>
          </a:prstGeom>
          <a:ln>
            <a:noFill/>
          </a:ln>
        </p:spPr>
      </p:pic>
      <p:pic>
        <p:nvPicPr>
          <p:cNvPr id="228" name="Picture 7" descr=""/>
          <p:cNvPicPr/>
          <p:nvPr/>
        </p:nvPicPr>
        <p:blipFill>
          <a:blip r:embed="rId2"/>
          <a:stretch/>
        </p:blipFill>
        <p:spPr>
          <a:xfrm>
            <a:off x="7923240" y="1486440"/>
            <a:ext cx="3574080" cy="460908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3"/>
          <a:stretch/>
        </p:blipFill>
        <p:spPr>
          <a:xfrm>
            <a:off x="5628960" y="3969000"/>
            <a:ext cx="1760400" cy="1760400"/>
          </a:xfrm>
          <a:prstGeom prst="rect">
            <a:avLst/>
          </a:prstGeom>
          <a:ln>
            <a:noFill/>
          </a:ln>
        </p:spPr>
      </p:pic>
      <p:pic>
        <p:nvPicPr>
          <p:cNvPr id="230" name="Picture 8" descr=""/>
          <p:cNvPicPr/>
          <p:nvPr/>
        </p:nvPicPr>
        <p:blipFill>
          <a:blip r:embed="rId4"/>
          <a:stretch/>
        </p:blipFill>
        <p:spPr>
          <a:xfrm rot="397200">
            <a:off x="10150200" y="1363320"/>
            <a:ext cx="1211040" cy="121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3CCDF5A-CB16-45F5-B753-EBE95827ADA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90440" y="10666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Submit the result of your request (the returned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HTTP response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Submitting Problems to the Judge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6" name="Picture 4" descr=""/>
          <p:cNvPicPr/>
          <p:nvPr/>
        </p:nvPicPr>
        <p:blipFill>
          <a:blip r:embed="rId1"/>
          <a:stretch/>
        </p:blipFill>
        <p:spPr>
          <a:xfrm>
            <a:off x="2253600" y="1828800"/>
            <a:ext cx="7680960" cy="468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8" dur="indefinite" restart="never" nodeType="tmRoot">
          <p:childTnLst>
            <p:seq>
              <p:cTn id="2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78640" y="4800600"/>
            <a:ext cx="116064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Firebase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278640" y="5678640"/>
            <a:ext cx="1160640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Real-Time Cloud DB and App Platform by Google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9" name="Picture 1" descr=""/>
          <p:cNvPicPr/>
          <p:nvPr/>
        </p:nvPicPr>
        <p:blipFill>
          <a:blip r:embed="rId1"/>
          <a:stretch/>
        </p:blipFill>
        <p:spPr>
          <a:xfrm>
            <a:off x="2634480" y="1523880"/>
            <a:ext cx="6894360" cy="286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0" dur="indefinite" restart="never" nodeType="tmRoot">
          <p:childTnLst>
            <p:seq>
              <p:cTn id="2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DE47A47-D108-4103-A40C-C5C9AAA9E353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Firebase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is a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cloud-based DB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storage and app platform (BaaS)</a:t>
            </a:r>
            <a:endParaRPr b="0" lang="en-US" sz="28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REST API, JSON-based document DB, free and paid plans</a:t>
            </a:r>
            <a:endParaRPr b="0" lang="en-US" sz="26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Register at </a:t>
            </a: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https://console.firebase.google.com</a:t>
            </a:r>
            <a:endParaRPr b="0" lang="en-US" sz="28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Create a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new project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play with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Firebase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63" name="Picture 9" descr=""/>
          <p:cNvPicPr/>
          <p:nvPr/>
        </p:nvPicPr>
        <p:blipFill>
          <a:blip r:embed="rId2"/>
          <a:stretch/>
        </p:blipFill>
        <p:spPr>
          <a:xfrm>
            <a:off x="6323040" y="3399840"/>
            <a:ext cx="5180760" cy="2923920"/>
          </a:xfrm>
          <a:prstGeom prst="rect">
            <a:avLst/>
          </a:prstGeom>
          <a:ln>
            <a:noFill/>
          </a:ln>
        </p:spPr>
      </p:pic>
      <p:pic>
        <p:nvPicPr>
          <p:cNvPr id="364" name="Picture 10" descr=""/>
          <p:cNvPicPr/>
          <p:nvPr/>
        </p:nvPicPr>
        <p:blipFill>
          <a:blip r:embed="rId3"/>
          <a:stretch/>
        </p:blipFill>
        <p:spPr>
          <a:xfrm>
            <a:off x="2970360" y="4175280"/>
            <a:ext cx="2281320" cy="214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2" dur="indefinite" restart="never" nodeType="tmRoot">
          <p:childTnLst>
            <p:seq>
              <p:cTn id="283" dur="indefinite" nodeType="mainSeq">
                <p:childTnLst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8EBA7B1-D546-41CF-BE67-F266F5743D8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Firebase – Put Some Data in the DB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67" name="Picture 4" descr=""/>
          <p:cNvPicPr/>
          <p:nvPr/>
        </p:nvPicPr>
        <p:blipFill>
          <a:blip r:embed="rId1"/>
          <a:stretch/>
        </p:blipFill>
        <p:spPr>
          <a:xfrm>
            <a:off x="1863360" y="1173960"/>
            <a:ext cx="8461440" cy="5226120"/>
          </a:xfrm>
          <a:prstGeom prst="rect">
            <a:avLst/>
          </a:prstGeom>
          <a:ln>
            <a:noFill/>
          </a:ln>
        </p:spPr>
      </p:pic>
      <p:sp>
        <p:nvSpPr>
          <p:cNvPr id="368" name="CustomShape 3"/>
          <p:cNvSpPr/>
          <p:nvPr/>
        </p:nvSpPr>
        <p:spPr>
          <a:xfrm>
            <a:off x="4799160" y="2819520"/>
            <a:ext cx="2285280" cy="30420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"/>
          <p:cNvSpPr/>
          <p:nvPr/>
        </p:nvSpPr>
        <p:spPr>
          <a:xfrm>
            <a:off x="7407720" y="2121120"/>
            <a:ext cx="3086280" cy="584280"/>
          </a:xfrm>
          <a:prstGeom prst="wedgeRoundRectCallout">
            <a:avLst>
              <a:gd name="adj1" fmla="val -62958"/>
              <a:gd name="adj2" fmla="val 61610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600" spc="-1" strike="noStrike">
                <a:solidFill>
                  <a:srgbClr val="f7ffe7"/>
                </a:solidFill>
                <a:latin typeface="Calibri"/>
                <a:ea typeface="DejaVu Sans"/>
              </a:rPr>
              <a:t>This is your DB URL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7655760" y="3562920"/>
            <a:ext cx="3848040" cy="990000"/>
          </a:xfrm>
          <a:prstGeom prst="wedgeRoundRectCallout">
            <a:avLst>
              <a:gd name="adj1" fmla="val -60082"/>
              <a:gd name="adj2" fmla="val 35549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600" spc="-1" strike="noStrike">
                <a:solidFill>
                  <a:srgbClr val="f7ffe7"/>
                </a:solidFill>
                <a:latin typeface="Calibri"/>
                <a:ea typeface="DejaVu Sans"/>
              </a:rPr>
              <a:t>The data is a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hierarchical</a:t>
            </a:r>
            <a:r>
              <a:rPr b="0" lang="en-US" sz="2600" spc="-1" strike="noStrike">
                <a:solidFill>
                  <a:srgbClr val="f7ffe7"/>
                </a:solidFill>
                <a:latin typeface="Calibri"/>
                <a:ea typeface="DejaVu Sans"/>
              </a:rPr>
              <a:t> key-value structure (tree)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6" dur="indefinite" restart="never" nodeType="tmRoot">
          <p:childTnLst>
            <p:seq>
              <p:cTn id="297" dur="indefinite" nodeType="mainSeq">
                <p:childTnLst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A1598D7-7447-4EEA-836C-6B198F7B084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90440" y="1066680"/>
            <a:ext cx="468396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Enable unauthorized access to your DB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For educational purposes only!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is 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security hole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don't do it in real apps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Access your data through the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REST API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Firebase REST API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74" name="Picture 6" descr=""/>
          <p:cNvPicPr/>
          <p:nvPr/>
        </p:nvPicPr>
        <p:blipFill>
          <a:blip r:embed="rId1"/>
          <a:stretch/>
        </p:blipFill>
        <p:spPr>
          <a:xfrm>
            <a:off x="5423040" y="1357920"/>
            <a:ext cx="5928480" cy="4204080"/>
          </a:xfrm>
          <a:prstGeom prst="rect">
            <a:avLst/>
          </a:prstGeom>
          <a:ln>
            <a:noFill/>
          </a:ln>
        </p:spPr>
      </p:pic>
      <p:grpSp>
        <p:nvGrpSpPr>
          <p:cNvPr id="375" name="Group 4"/>
          <p:cNvGrpSpPr/>
          <p:nvPr/>
        </p:nvGrpSpPr>
        <p:grpSpPr>
          <a:xfrm>
            <a:off x="1098720" y="5904720"/>
            <a:ext cx="10252800" cy="516600"/>
            <a:chOff x="1098720" y="5904720"/>
            <a:chExt cx="10252800" cy="516600"/>
          </a:xfrm>
        </p:grpSpPr>
        <p:sp>
          <p:nvSpPr>
            <p:cNvPr id="376" name="CustomShape 5"/>
            <p:cNvSpPr/>
            <p:nvPr/>
          </p:nvSpPr>
          <p:spPr>
            <a:xfrm>
              <a:off x="1098720" y="5904720"/>
              <a:ext cx="1108800" cy="51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7" name="CustomShape 6"/>
            <p:cNvSpPr/>
            <p:nvPr/>
          </p:nvSpPr>
          <p:spPr>
            <a:xfrm>
              <a:off x="2208240" y="5904720"/>
              <a:ext cx="9143280" cy="516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2"/>
                </a:rPr>
                <a:t>https://testapp-fc138.firebaseio.com/.json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8" dur="indefinite" restart="never" nodeType="tmRoot">
          <p:childTnLst>
            <p:seq>
              <p:cTn id="309" dur="indefinite" nodeType="mainSeq">
                <p:childTnLst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BA9077F-05ED-4B97-B61E-20CA743AE2B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Accessing Firebase REST API with Postman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80" name="Picture 4" descr=""/>
          <p:cNvPicPr/>
          <p:nvPr/>
        </p:nvPicPr>
        <p:blipFill>
          <a:blip r:embed="rId1"/>
          <a:stretch/>
        </p:blipFill>
        <p:spPr>
          <a:xfrm>
            <a:off x="1820520" y="1219320"/>
            <a:ext cx="8547120" cy="5151960"/>
          </a:xfrm>
          <a:prstGeom prst="rect">
            <a:avLst/>
          </a:prstGeom>
          <a:ln>
            <a:noFill/>
          </a:ln>
        </p:spPr>
      </p:pic>
      <p:sp>
        <p:nvSpPr>
          <p:cNvPr id="381" name="CustomShape 3"/>
          <p:cNvSpPr/>
          <p:nvPr/>
        </p:nvSpPr>
        <p:spPr>
          <a:xfrm>
            <a:off x="7363800" y="1600200"/>
            <a:ext cx="3073320" cy="960840"/>
          </a:xfrm>
          <a:prstGeom prst="wedgeRoundRectCallout">
            <a:avLst>
              <a:gd name="adj1" fmla="val -66048"/>
              <a:gd name="adj2" fmla="val 59670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600" spc="-1" strike="noStrike">
                <a:solidFill>
                  <a:srgbClr val="f7ffe7"/>
                </a:solidFill>
                <a:latin typeface="Calibri"/>
                <a:ea typeface="DejaVu Sans"/>
              </a:rPr>
              <a:t>Append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.json</a:t>
            </a:r>
            <a:r>
              <a:rPr b="0" lang="en-US" sz="2600" spc="-1" strike="noStrike">
                <a:solidFill>
                  <a:srgbClr val="f7ffe7"/>
                </a:solidFill>
                <a:latin typeface="Calibri"/>
                <a:ea typeface="DejaVu Sans"/>
              </a:rPr>
              <a:t> to your DB object URL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2" dur="indefinite" restart="never" nodeType="tmRoot">
          <p:childTnLst>
            <p:seq>
              <p:cTn id="323" dur="indefinite" nodeType="mainSeq">
                <p:childTnLst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F960CC2-54C5-47D5-958F-42332FAF0DC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Firebase REST API – CRUD Operations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84" name="Group 3"/>
          <p:cNvGrpSpPr/>
          <p:nvPr/>
        </p:nvGrpSpPr>
        <p:grpSpPr>
          <a:xfrm>
            <a:off x="465480" y="1143000"/>
            <a:ext cx="11238120" cy="570600"/>
            <a:chOff x="465480" y="1143000"/>
            <a:chExt cx="11238120" cy="570600"/>
          </a:xfrm>
        </p:grpSpPr>
        <p:sp>
          <p:nvSpPr>
            <p:cNvPr id="385" name="CustomShape 4"/>
            <p:cNvSpPr/>
            <p:nvPr/>
          </p:nvSpPr>
          <p:spPr>
            <a:xfrm>
              <a:off x="465480" y="1143000"/>
              <a:ext cx="135144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86" name="CustomShape 5"/>
            <p:cNvSpPr/>
            <p:nvPr/>
          </p:nvSpPr>
          <p:spPr>
            <a:xfrm>
              <a:off x="1817640" y="1143000"/>
              <a:ext cx="988596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1"/>
                </a:rPr>
                <a:t>https://testapp-fc138.firebaseio.com/.json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387" name="Group 6"/>
          <p:cNvGrpSpPr/>
          <p:nvPr/>
        </p:nvGrpSpPr>
        <p:grpSpPr>
          <a:xfrm>
            <a:off x="465480" y="1905120"/>
            <a:ext cx="11237760" cy="570600"/>
            <a:chOff x="465480" y="1905120"/>
            <a:chExt cx="11237760" cy="570600"/>
          </a:xfrm>
        </p:grpSpPr>
        <p:sp>
          <p:nvSpPr>
            <p:cNvPr id="388" name="CustomShape 7"/>
            <p:cNvSpPr/>
            <p:nvPr/>
          </p:nvSpPr>
          <p:spPr>
            <a:xfrm>
              <a:off x="465480" y="1905120"/>
              <a:ext cx="142884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89" name="CustomShape 8"/>
            <p:cNvSpPr/>
            <p:nvPr/>
          </p:nvSpPr>
          <p:spPr>
            <a:xfrm>
              <a:off x="1895040" y="190512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2"/>
                </a:rPr>
                <a:t>https://testapp-fc138.firebaseio.com/books.json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390" name="Group 9"/>
          <p:cNvGrpSpPr/>
          <p:nvPr/>
        </p:nvGrpSpPr>
        <p:grpSpPr>
          <a:xfrm>
            <a:off x="465480" y="2666880"/>
            <a:ext cx="11237760" cy="570600"/>
            <a:chOff x="465480" y="2666880"/>
            <a:chExt cx="11237760" cy="570600"/>
          </a:xfrm>
        </p:grpSpPr>
        <p:sp>
          <p:nvSpPr>
            <p:cNvPr id="391" name="CustomShape 10"/>
            <p:cNvSpPr/>
            <p:nvPr/>
          </p:nvSpPr>
          <p:spPr>
            <a:xfrm>
              <a:off x="465480" y="2666880"/>
              <a:ext cx="142884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92" name="CustomShape 11"/>
            <p:cNvSpPr/>
            <p:nvPr/>
          </p:nvSpPr>
          <p:spPr>
            <a:xfrm>
              <a:off x="1895040" y="2666880"/>
              <a:ext cx="9808200" cy="5554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7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3"/>
                </a:rPr>
                <a:t>https://testapp-fc138.firebaseio.com/books/1.json</a:t>
              </a:r>
              <a:endParaRPr b="0" lang="en-US" sz="2700" spc="-1" strike="noStrike">
                <a:latin typeface="Arial"/>
              </a:endParaRPr>
            </a:p>
          </p:txBody>
        </p:sp>
      </p:grpSp>
      <p:grpSp>
        <p:nvGrpSpPr>
          <p:cNvPr id="393" name="Group 12"/>
          <p:cNvGrpSpPr/>
          <p:nvPr/>
        </p:nvGrpSpPr>
        <p:grpSpPr>
          <a:xfrm>
            <a:off x="465480" y="3429000"/>
            <a:ext cx="11237760" cy="575640"/>
            <a:chOff x="465480" y="3429000"/>
            <a:chExt cx="11237760" cy="575640"/>
          </a:xfrm>
        </p:grpSpPr>
        <p:sp>
          <p:nvSpPr>
            <p:cNvPr id="394" name="CustomShape 13"/>
            <p:cNvSpPr/>
            <p:nvPr/>
          </p:nvSpPr>
          <p:spPr>
            <a:xfrm>
              <a:off x="465480" y="3429000"/>
              <a:ext cx="142884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95" name="CustomShape 14"/>
            <p:cNvSpPr/>
            <p:nvPr/>
          </p:nvSpPr>
          <p:spPr>
            <a:xfrm>
              <a:off x="1895040" y="3429000"/>
              <a:ext cx="980820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 anchor="ctr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4"/>
                </a:rPr>
                <a:t>https://testapp-fc138.firebaseio.com/books/1/author.json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96" name="Group 15"/>
          <p:cNvGrpSpPr/>
          <p:nvPr/>
        </p:nvGrpSpPr>
        <p:grpSpPr>
          <a:xfrm>
            <a:off x="465480" y="4191120"/>
            <a:ext cx="11237760" cy="1151640"/>
            <a:chOff x="465480" y="4191120"/>
            <a:chExt cx="11237760" cy="1151640"/>
          </a:xfrm>
        </p:grpSpPr>
        <p:sp>
          <p:nvSpPr>
            <p:cNvPr id="397" name="CustomShape 16"/>
            <p:cNvSpPr/>
            <p:nvPr/>
          </p:nvSpPr>
          <p:spPr>
            <a:xfrm>
              <a:off x="465480" y="419112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POST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98" name="CustomShape 17"/>
            <p:cNvSpPr/>
            <p:nvPr/>
          </p:nvSpPr>
          <p:spPr>
            <a:xfrm>
              <a:off x="1895040" y="419112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5"/>
                </a:rPr>
                <a:t>https://testapp-fc138.firebaseio.com/books.json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99" name="CustomShape 18"/>
            <p:cNvSpPr/>
            <p:nvPr/>
          </p:nvSpPr>
          <p:spPr>
            <a:xfrm>
              <a:off x="1895040" y="476712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{"title":"New title", "author":"New author"}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00" name="CustomShape 19"/>
            <p:cNvSpPr/>
            <p:nvPr/>
          </p:nvSpPr>
          <p:spPr>
            <a:xfrm>
              <a:off x="465480" y="476712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alibri"/>
                  <a:ea typeface="DejaVu Sans"/>
                </a:rPr>
                <a:t>Body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401" name="Group 20"/>
          <p:cNvGrpSpPr/>
          <p:nvPr/>
        </p:nvGrpSpPr>
        <p:grpSpPr>
          <a:xfrm>
            <a:off x="465480" y="5539320"/>
            <a:ext cx="11237760" cy="575640"/>
            <a:chOff x="465480" y="5539320"/>
            <a:chExt cx="11237760" cy="575640"/>
          </a:xfrm>
        </p:grpSpPr>
        <p:sp>
          <p:nvSpPr>
            <p:cNvPr id="402" name="CustomShape 21"/>
            <p:cNvSpPr/>
            <p:nvPr/>
          </p:nvSpPr>
          <p:spPr>
            <a:xfrm>
              <a:off x="465480" y="553932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DELETE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03" name="CustomShape 22"/>
            <p:cNvSpPr/>
            <p:nvPr/>
          </p:nvSpPr>
          <p:spPr>
            <a:xfrm>
              <a:off x="1895040" y="553932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6"/>
                </a:rPr>
                <a:t>https://testapp-fc138.firebaseio.com/books/6.json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404" name="CustomShape 23"/>
          <p:cNvSpPr/>
          <p:nvPr/>
        </p:nvSpPr>
        <p:spPr>
          <a:xfrm>
            <a:off x="816120" y="6204960"/>
            <a:ext cx="10555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7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9204ED-A0E3-43E8-AE7D-C2DA0FF4238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Firebase REST API – CRUD Operations (2)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07" name="Group 3"/>
          <p:cNvGrpSpPr/>
          <p:nvPr/>
        </p:nvGrpSpPr>
        <p:grpSpPr>
          <a:xfrm>
            <a:off x="465480" y="1219320"/>
            <a:ext cx="11237760" cy="1572840"/>
            <a:chOff x="465480" y="1219320"/>
            <a:chExt cx="11237760" cy="1572840"/>
          </a:xfrm>
        </p:grpSpPr>
        <p:sp>
          <p:nvSpPr>
            <p:cNvPr id="408" name="CustomShape 4"/>
            <p:cNvSpPr/>
            <p:nvPr/>
          </p:nvSpPr>
          <p:spPr>
            <a:xfrm>
              <a:off x="465480" y="121932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PUT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09" name="CustomShape 5"/>
            <p:cNvSpPr/>
            <p:nvPr/>
          </p:nvSpPr>
          <p:spPr>
            <a:xfrm>
              <a:off x="1895040" y="121932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1"/>
                </a:rPr>
                <a:t>https://testapp-fc138.firebaseio.com/books/7.json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0" name="CustomShape 6"/>
            <p:cNvSpPr/>
            <p:nvPr/>
          </p:nvSpPr>
          <p:spPr>
            <a:xfrm>
              <a:off x="1895040" y="1795320"/>
              <a:ext cx="9808200" cy="9968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{"title":"Edited title", year:1980, ISBN:"954X"}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1" name="CustomShape 7"/>
            <p:cNvSpPr/>
            <p:nvPr/>
          </p:nvSpPr>
          <p:spPr>
            <a:xfrm>
              <a:off x="465480" y="179532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alibri"/>
                  <a:ea typeface="DejaVu Sans"/>
                </a:rPr>
                <a:t>Body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412" name="Group 8"/>
          <p:cNvGrpSpPr/>
          <p:nvPr/>
        </p:nvGrpSpPr>
        <p:grpSpPr>
          <a:xfrm>
            <a:off x="465480" y="2666880"/>
            <a:ext cx="11237760" cy="1152000"/>
            <a:chOff x="465480" y="2666880"/>
            <a:chExt cx="11237760" cy="1152000"/>
          </a:xfrm>
        </p:grpSpPr>
        <p:sp>
          <p:nvSpPr>
            <p:cNvPr id="413" name="CustomShape 9"/>
            <p:cNvSpPr/>
            <p:nvPr/>
          </p:nvSpPr>
          <p:spPr>
            <a:xfrm>
              <a:off x="465480" y="266688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PATCH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4" name="CustomShape 10"/>
            <p:cNvSpPr/>
            <p:nvPr/>
          </p:nvSpPr>
          <p:spPr>
            <a:xfrm>
              <a:off x="1895040" y="266688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2"/>
                </a:rPr>
                <a:t>https://testapp-fc138.firebaseio.com/books/7.json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5" name="CustomShape 11"/>
            <p:cNvSpPr/>
            <p:nvPr/>
          </p:nvSpPr>
          <p:spPr>
            <a:xfrm>
              <a:off x="1895040" y="324324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{"year":1981, "author":"Author Changed"}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6" name="CustomShape 12"/>
            <p:cNvSpPr/>
            <p:nvPr/>
          </p:nvSpPr>
          <p:spPr>
            <a:xfrm>
              <a:off x="465480" y="324324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alibri"/>
                  <a:ea typeface="DejaVu Sans"/>
                </a:rPr>
                <a:t>Body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417" name="Group 13"/>
          <p:cNvGrpSpPr/>
          <p:nvPr/>
        </p:nvGrpSpPr>
        <p:grpSpPr>
          <a:xfrm>
            <a:off x="465480" y="4095360"/>
            <a:ext cx="11237760" cy="1152000"/>
            <a:chOff x="465480" y="4095360"/>
            <a:chExt cx="11237760" cy="1152000"/>
          </a:xfrm>
        </p:grpSpPr>
        <p:sp>
          <p:nvSpPr>
            <p:cNvPr id="418" name="CustomShape 14"/>
            <p:cNvSpPr/>
            <p:nvPr/>
          </p:nvSpPr>
          <p:spPr>
            <a:xfrm>
              <a:off x="465480" y="409536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PUT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9" name="CustomShape 15"/>
            <p:cNvSpPr/>
            <p:nvPr/>
          </p:nvSpPr>
          <p:spPr>
            <a:xfrm>
              <a:off x="1895040" y="4095360"/>
              <a:ext cx="980820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3"/>
                </a:rPr>
                <a:t>https://testapp-fc138.firebaseio.com/books/7/author.json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20" name="CustomShape 16"/>
            <p:cNvSpPr/>
            <p:nvPr/>
          </p:nvSpPr>
          <p:spPr>
            <a:xfrm>
              <a:off x="1895040" y="4671720"/>
              <a:ext cx="9808200" cy="570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"New author was assigned"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1" name="CustomShape 17"/>
            <p:cNvSpPr/>
            <p:nvPr/>
          </p:nvSpPr>
          <p:spPr>
            <a:xfrm>
              <a:off x="465480" y="467172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alibri"/>
                  <a:ea typeface="DejaVu Sans"/>
                </a:rPr>
                <a:t>Body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422" name="Group 18"/>
          <p:cNvGrpSpPr/>
          <p:nvPr/>
        </p:nvGrpSpPr>
        <p:grpSpPr>
          <a:xfrm>
            <a:off x="465480" y="5500080"/>
            <a:ext cx="11237760" cy="575640"/>
            <a:chOff x="465480" y="5500080"/>
            <a:chExt cx="11237760" cy="575640"/>
          </a:xfrm>
        </p:grpSpPr>
        <p:sp>
          <p:nvSpPr>
            <p:cNvPr id="423" name="CustomShape 19"/>
            <p:cNvSpPr/>
            <p:nvPr/>
          </p:nvSpPr>
          <p:spPr>
            <a:xfrm>
              <a:off x="465480" y="5500080"/>
              <a:ext cx="142884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000" rIns="108000" tIns="72000" bIns="72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beedc"/>
                  </a:solidFill>
                  <a:latin typeface="Consolas"/>
                  <a:ea typeface="DejaVu Sans"/>
                </a:rPr>
                <a:t>DELETE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4" name="CustomShape 20"/>
            <p:cNvSpPr/>
            <p:nvPr/>
          </p:nvSpPr>
          <p:spPr>
            <a:xfrm>
              <a:off x="1895040" y="5500080"/>
              <a:ext cx="9808200" cy="57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 u="sng">
                  <a:solidFill>
                    <a:srgbClr val="f6c781"/>
                  </a:solidFill>
                  <a:uFillTx/>
                  <a:latin typeface="Consolas"/>
                  <a:ea typeface="DejaVu Sans"/>
                  <a:hlinkClick r:id="rId4"/>
                </a:rPr>
                <a:t>https://testapp-fc138.firebaseio.com/books/7/author.json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425" name="CustomShape 21"/>
          <p:cNvSpPr/>
          <p:nvPr/>
        </p:nvSpPr>
        <p:spPr>
          <a:xfrm>
            <a:off x="816120" y="6204960"/>
            <a:ext cx="10555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5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4" dur="indefinite" restart="never" nodeType="tmRoot">
          <p:childTnLst>
            <p:seq>
              <p:cTn id="355" dur="indefinite" nodeType="mainSeq">
                <p:childTnLst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7085160" y="2430720"/>
            <a:ext cx="43426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Kinvey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085160" y="3385080"/>
            <a:ext cx="4342680" cy="13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Collection-Based Cloud DB (mBaaS)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28" name="Picture 4" descr=""/>
          <p:cNvPicPr/>
          <p:nvPr/>
        </p:nvPicPr>
        <p:blipFill>
          <a:blip r:embed="rId1"/>
          <a:stretch/>
        </p:blipFill>
        <p:spPr>
          <a:xfrm>
            <a:off x="912960" y="664560"/>
            <a:ext cx="5572440" cy="565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2" dur="indefinite" restart="never" nodeType="tmRoot">
          <p:childTnLst>
            <p:seq>
              <p:cTn id="3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08E47D3-FCE4-4A89-B1EF-7F6A7DFC861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Kinvey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is a Mobile Back-End as a Service (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mBaaS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Holds your app / mobile app data in the cloud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Anyone can register and create an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app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Kinvey apps hold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users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user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data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Users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(API for creating an account)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Data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collections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(API for CRUD operations)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Files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(upload / download / delete)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as JS Back-End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32" name="Picture 4" descr=""/>
          <p:cNvPicPr/>
          <p:nvPr/>
        </p:nvPicPr>
        <p:blipFill>
          <a:blip r:embed="rId1"/>
          <a:stretch/>
        </p:blipFill>
        <p:spPr>
          <a:xfrm>
            <a:off x="7912800" y="2842200"/>
            <a:ext cx="3579480" cy="1172880"/>
          </a:xfrm>
          <a:prstGeom prst="rect">
            <a:avLst/>
          </a:prstGeom>
          <a:ln>
            <a:noFill/>
          </a:ln>
        </p:spPr>
      </p:pic>
      <p:pic>
        <p:nvPicPr>
          <p:cNvPr id="433" name="Picture 6" descr=""/>
          <p:cNvPicPr/>
          <p:nvPr/>
        </p:nvPicPr>
        <p:blipFill>
          <a:blip r:embed="rId2"/>
          <a:stretch/>
        </p:blipFill>
        <p:spPr>
          <a:xfrm>
            <a:off x="8745480" y="4420440"/>
            <a:ext cx="1914120" cy="191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4" dur="indefinite" restart="never" nodeType="tmRoot">
          <p:childTnLst>
            <p:seq>
              <p:cTn id="375" dur="indefinite" nodeType="mainSeq">
                <p:childTnLst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7841D30-3C44-4424-BFDA-EB76CB95FB5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90440" y="1151280"/>
            <a:ext cx="11804040" cy="537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>
                <a:solidFill>
                  <a:srgbClr val="f3cd60"/>
                </a:solidFill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latin typeface="Calibri"/>
              </a:rPr>
              <a:t>#JSAPPS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Have a Question?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F0C5D86-8D93-43EF-A0CF-9BCD61B4514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190440" y="1151280"/>
            <a:ext cx="476028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developer account in Kinvey</a:t>
            </a:r>
            <a:endParaRPr b="0" lang="en-US" sz="3400" spc="-1" strike="noStrike">
              <a:latin typeface="Arial"/>
            </a:endParaRPr>
          </a:p>
          <a:p>
            <a:pPr lvl="1" marL="76212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https://console.kinvey.com/sign-up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Kinvey: Registration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37" name="Picture 6" descr=""/>
          <p:cNvPicPr/>
          <p:nvPr/>
        </p:nvPicPr>
        <p:blipFill>
          <a:blip r:embed="rId2"/>
          <a:stretch/>
        </p:blipFill>
        <p:spPr>
          <a:xfrm>
            <a:off x="5293440" y="1313280"/>
            <a:ext cx="6242760" cy="498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8" dur="indefinite" restart="never" nodeType="tmRoot">
          <p:childTnLst>
            <p:seq>
              <p:cTn id="3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90F39C4-EE04-409A-87A4-E4A6A66628D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90440" y="1151280"/>
            <a:ext cx="483660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an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app backend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(e.g.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MyTestApp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latin typeface="Arial"/>
            </a:endParaRPr>
          </a:p>
          <a:p>
            <a:pPr lvl="1" marL="76212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https://console.kinvey.com/apps/new</a:t>
            </a:r>
            <a:endParaRPr b="0" lang="en-US" sz="3200" spc="-1" strike="noStrike">
              <a:latin typeface="Arial"/>
            </a:endParaRPr>
          </a:p>
          <a:p>
            <a:pPr marL="45720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You get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App ID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+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App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secret keys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(account)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Kinvey: Create an App Backend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1" name="Picture 8" descr=""/>
          <p:cNvPicPr/>
          <p:nvPr/>
        </p:nvPicPr>
        <p:blipFill>
          <a:blip r:embed="rId2"/>
          <a:stretch/>
        </p:blipFill>
        <p:spPr>
          <a:xfrm>
            <a:off x="5287680" y="1371600"/>
            <a:ext cx="6216480" cy="3733200"/>
          </a:xfrm>
          <a:prstGeom prst="rect">
            <a:avLst/>
          </a:prstGeom>
          <a:ln>
            <a:noFill/>
          </a:ln>
        </p:spPr>
      </p:pic>
      <p:pic>
        <p:nvPicPr>
          <p:cNvPr id="442" name="Picture 10" descr=""/>
          <p:cNvPicPr/>
          <p:nvPr/>
        </p:nvPicPr>
        <p:blipFill>
          <a:blip r:embed="rId3"/>
          <a:stretch/>
        </p:blipFill>
        <p:spPr>
          <a:xfrm>
            <a:off x="574200" y="5486400"/>
            <a:ext cx="10929600" cy="827640"/>
          </a:xfrm>
          <a:prstGeom prst="rect">
            <a:avLst/>
          </a:prstGeom>
          <a:ln>
            <a:noFill/>
          </a:ln>
        </p:spPr>
      </p:pic>
      <p:sp>
        <p:nvSpPr>
          <p:cNvPr id="443" name="CustomShape 4"/>
          <p:cNvSpPr/>
          <p:nvPr/>
        </p:nvSpPr>
        <p:spPr>
          <a:xfrm>
            <a:off x="2513160" y="4851000"/>
            <a:ext cx="304200" cy="4564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5"/>
          <p:cNvSpPr/>
          <p:nvPr/>
        </p:nvSpPr>
        <p:spPr>
          <a:xfrm>
            <a:off x="4745520" y="5691960"/>
            <a:ext cx="1523160" cy="30420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6"/>
          <p:cNvSpPr/>
          <p:nvPr/>
        </p:nvSpPr>
        <p:spPr>
          <a:xfrm>
            <a:off x="7527240" y="5691960"/>
            <a:ext cx="1758960" cy="30420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0" dur="indefinite" restart="never" nodeType="tmRoot">
          <p:childTnLst>
            <p:seq>
              <p:cTn id="391" dur="indefinite" nodeType="mainSeq">
                <p:childTnLst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"/>
                            </p:stCondLst>
                            <p:childTnLst>
                              <p:par>
                                <p:cTn id="40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F9BCD3A-DC9D-47CC-B5AC-27A4ECB7183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90440" y="113076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user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(e.g.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guest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guest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Kinvey: Create a User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49" name="Picture 6" descr=""/>
          <p:cNvPicPr/>
          <p:nvPr/>
        </p:nvPicPr>
        <p:blipFill>
          <a:blip r:embed="rId1"/>
          <a:stretch/>
        </p:blipFill>
        <p:spPr>
          <a:xfrm>
            <a:off x="2509920" y="1968480"/>
            <a:ext cx="7165080" cy="443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8" dur="indefinite" restart="never" nodeType="tmRoot">
          <p:childTnLst>
            <p:seq>
              <p:cTn id="4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9C0BD72-9726-4912-9363-3EF15B946AA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190440" y="1151280"/>
            <a:ext cx="422676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</a:t>
            </a:r>
            <a:br/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data collection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(e.g.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Kinvey: Create a Data Collection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53" name="Picture 6" descr=""/>
          <p:cNvPicPr/>
          <p:nvPr/>
        </p:nvPicPr>
        <p:blipFill>
          <a:blip r:embed="rId1"/>
          <a:stretch/>
        </p:blipFill>
        <p:spPr>
          <a:xfrm>
            <a:off x="4265640" y="1272960"/>
            <a:ext cx="7223760" cy="5092200"/>
          </a:xfrm>
          <a:prstGeom prst="rect">
            <a:avLst/>
          </a:prstGeom>
          <a:ln>
            <a:noFill/>
          </a:ln>
        </p:spPr>
      </p:pic>
      <p:pic>
        <p:nvPicPr>
          <p:cNvPr id="454" name="Picture 4" descr=""/>
          <p:cNvPicPr/>
          <p:nvPr/>
        </p:nvPicPr>
        <p:blipFill>
          <a:blip r:embed="rId2"/>
          <a:stretch/>
        </p:blipFill>
        <p:spPr>
          <a:xfrm>
            <a:off x="684360" y="3242520"/>
            <a:ext cx="2971080" cy="312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0" dur="indefinite" restart="never" nodeType="tmRoot">
          <p:childTnLst>
            <p:seq>
              <p:cTn id="4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7241876-9926-4E04-B722-828A552A761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some data columns for the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e.g.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title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body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Kinvey: Create Data Columns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58" name="Picture 4" descr=""/>
          <p:cNvPicPr/>
          <p:nvPr/>
        </p:nvPicPr>
        <p:blipFill>
          <a:blip r:embed="rId1"/>
          <a:stretch/>
        </p:blipFill>
        <p:spPr>
          <a:xfrm>
            <a:off x="1442880" y="1917000"/>
            <a:ext cx="9298800" cy="455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2" dur="indefinite" restart="never" nodeType="tmRoot">
          <p:childTnLst>
            <p:seq>
              <p:cTn id="4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839B7A7-3A41-410D-B858-C31E99BAABD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90440" y="10666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some data rows for the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collection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Kinvey: Create Data Rows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62" name="Picture 4" descr=""/>
          <p:cNvPicPr/>
          <p:nvPr/>
        </p:nvPicPr>
        <p:blipFill>
          <a:blip r:embed="rId1"/>
          <a:stretch/>
        </p:blipFill>
        <p:spPr>
          <a:xfrm>
            <a:off x="1092240" y="1828800"/>
            <a:ext cx="10000440" cy="2665800"/>
          </a:xfrm>
          <a:prstGeom prst="rect">
            <a:avLst/>
          </a:prstGeom>
          <a:ln>
            <a:noFill/>
          </a:ln>
        </p:spPr>
      </p:pic>
      <p:pic>
        <p:nvPicPr>
          <p:cNvPr id="463" name="Picture 5" descr=""/>
          <p:cNvPicPr/>
          <p:nvPr/>
        </p:nvPicPr>
        <p:blipFill>
          <a:blip r:embed="rId2"/>
          <a:stretch/>
        </p:blipFill>
        <p:spPr>
          <a:xfrm>
            <a:off x="1092240" y="4724280"/>
            <a:ext cx="10000440" cy="175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4" dur="indefinite" restart="never" nodeType="tmRoot">
          <p:childTnLst>
            <p:seq>
              <p:cTn id="4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F7E63ED-8319-46C0-8CC8-EC6CFF7492A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Test Your Backend with Postman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66" name="Picture 4" descr=""/>
          <p:cNvPicPr/>
          <p:nvPr/>
        </p:nvPicPr>
        <p:blipFill>
          <a:blip r:embed="rId1"/>
          <a:stretch/>
        </p:blipFill>
        <p:spPr>
          <a:xfrm>
            <a:off x="417600" y="1327320"/>
            <a:ext cx="11372040" cy="4613040"/>
          </a:xfrm>
          <a:prstGeom prst="rect">
            <a:avLst/>
          </a:prstGeom>
          <a:ln>
            <a:noFill/>
          </a:ln>
        </p:spPr>
      </p:pic>
      <p:sp>
        <p:nvSpPr>
          <p:cNvPr id="467" name="CustomShape 3"/>
          <p:cNvSpPr/>
          <p:nvPr/>
        </p:nvSpPr>
        <p:spPr>
          <a:xfrm>
            <a:off x="8075520" y="1066680"/>
            <a:ext cx="2894760" cy="1367280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7ffe7"/>
                </a:solidFill>
                <a:latin typeface="Calibri"/>
                <a:ea typeface="DejaVu Sans"/>
              </a:rPr>
              <a:t>Basic authentication</a:t>
            </a:r>
            <a:br/>
            <a:r>
              <a:rPr b="0" lang="en-US" sz="2400" spc="-1" strike="noStrike">
                <a:solidFill>
                  <a:srgbClr val="f7ffe7"/>
                </a:solidFill>
                <a:latin typeface="Calibri"/>
                <a:ea typeface="DejaVu Sans"/>
              </a:rPr>
              <a:t>user: guest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7ffe7"/>
                </a:solidFill>
                <a:latin typeface="Calibri"/>
                <a:ea typeface="DejaVu Sans"/>
              </a:rPr>
              <a:t>pass: guest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8" name="Picture 2" descr=""/>
          <p:cNvPicPr/>
          <p:nvPr/>
        </p:nvPicPr>
        <p:blipFill>
          <a:blip r:embed="rId2"/>
          <a:stretch/>
        </p:blipFill>
        <p:spPr>
          <a:xfrm>
            <a:off x="6418800" y="5161320"/>
            <a:ext cx="5257080" cy="6454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469" name="CustomShape 4"/>
          <p:cNvSpPr/>
          <p:nvPr/>
        </p:nvSpPr>
        <p:spPr>
          <a:xfrm>
            <a:off x="816120" y="6164280"/>
            <a:ext cx="10555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3166920" y="3200760"/>
            <a:ext cx="2230560" cy="30420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6"/>
          <p:cNvSpPr/>
          <p:nvPr/>
        </p:nvSpPr>
        <p:spPr>
          <a:xfrm>
            <a:off x="5942160" y="2546640"/>
            <a:ext cx="5847840" cy="633240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7ffe7"/>
                </a:solidFill>
                <a:latin typeface="Calibri"/>
                <a:ea typeface="DejaVu Sans"/>
              </a:rPr>
              <a:t>https://baas.kinvey.com/appdata/{app_id}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7"/>
          <p:cNvSpPr/>
          <p:nvPr/>
        </p:nvSpPr>
        <p:spPr>
          <a:xfrm>
            <a:off x="4417920" y="1621800"/>
            <a:ext cx="1675800" cy="30420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8"/>
          <p:cNvSpPr/>
          <p:nvPr/>
        </p:nvSpPr>
        <p:spPr>
          <a:xfrm>
            <a:off x="4417920" y="1977480"/>
            <a:ext cx="1675800" cy="30420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6" dur="indefinite" restart="never" nodeType="tmRoot">
          <p:childTnLst>
            <p:seq>
              <p:cTn id="417" dur="indefinite" nodeType="mainSeq">
                <p:childTnLst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2F80435-8DD7-40CF-A111-4E0A24016B9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URL: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https://baas.kinvey.com/appdata/{app_id}/posts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 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Method: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GET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Authentication: Basic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User: guest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Pass: guest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and Postman: List All Posts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7" name="Picture 4" descr=""/>
          <p:cNvPicPr/>
          <p:nvPr/>
        </p:nvPicPr>
        <p:blipFill>
          <a:blip r:embed="rId2"/>
          <a:stretch/>
        </p:blipFill>
        <p:spPr>
          <a:xfrm>
            <a:off x="7007400" y="1981080"/>
            <a:ext cx="4430880" cy="4523040"/>
          </a:xfrm>
          <a:prstGeom prst="rect">
            <a:avLst/>
          </a:prstGeom>
          <a:ln>
            <a:noFill/>
          </a:ln>
        </p:spPr>
      </p:pic>
      <p:sp>
        <p:nvSpPr>
          <p:cNvPr id="478" name="CustomShape 4"/>
          <p:cNvSpPr/>
          <p:nvPr/>
        </p:nvSpPr>
        <p:spPr>
          <a:xfrm>
            <a:off x="531720" y="5562720"/>
            <a:ext cx="52776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6" dur="indefinite" restart="never" nodeType="tmRoot">
          <p:childTnLst>
            <p:seq>
              <p:cTn id="437" dur="indefinite" nodeType="mainSeq">
                <p:childTnLst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EC06B22-ED5C-45E9-92C4-242222D7E62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URL: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https://baas.kinvey.com/appdata/{app_id}/posts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 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Method: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POST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Authentication: Basic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User / pass: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guest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guest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Request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body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title: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New Title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body: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New Post Body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and Postman: Create a New Post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82" name="Picture 4" descr=""/>
          <p:cNvPicPr/>
          <p:nvPr/>
        </p:nvPicPr>
        <p:blipFill>
          <a:blip r:embed="rId2"/>
          <a:stretch/>
        </p:blipFill>
        <p:spPr>
          <a:xfrm>
            <a:off x="6780240" y="1943640"/>
            <a:ext cx="4711680" cy="4580640"/>
          </a:xfrm>
          <a:prstGeom prst="rect">
            <a:avLst/>
          </a:prstGeom>
          <a:ln>
            <a:noFill/>
          </a:ln>
        </p:spPr>
      </p:pic>
      <p:sp>
        <p:nvSpPr>
          <p:cNvPr id="483" name="CustomShape 4"/>
          <p:cNvSpPr/>
          <p:nvPr/>
        </p:nvSpPr>
        <p:spPr>
          <a:xfrm>
            <a:off x="455760" y="5778000"/>
            <a:ext cx="52776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2" dur="indefinite" restart="never" nodeType="tmRoot">
          <p:childTnLst>
            <p:seq>
              <p:cTn id="443" dur="indefinite" nodeType="mainSeq">
                <p:childTnLst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F5EF949-D3B3-408B-BB75-0243BE7DFEF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URL: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https://baas.kinvey.com/appdata/{app_id}/posts/id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Choose an existing post's ID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Method: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DELETE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Authentication:</a:t>
            </a:r>
            <a:br/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Basic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User / pass:</a:t>
            </a:r>
            <a:br/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guest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guest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Body: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and Postman: Delete an Existing Post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1434240" y="6157080"/>
            <a:ext cx="9319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8" name="Picture 6" descr=""/>
          <p:cNvPicPr/>
          <p:nvPr/>
        </p:nvPicPr>
        <p:blipFill>
          <a:blip r:embed="rId3"/>
          <a:stretch/>
        </p:blipFill>
        <p:spPr>
          <a:xfrm>
            <a:off x="4417920" y="2626560"/>
            <a:ext cx="7057800" cy="331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8" dur="indefinite" restart="never" nodeType="tmRoot">
          <p:childTnLst>
            <p:seq>
              <p:cTn id="449" dur="indefinite" nodeType="mainSeq">
                <p:childTnLst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9761B04-C676-47A9-B12F-C55906158FE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HTTP (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yper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ext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ransfer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P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rotocol)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	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Text-based client-server protocol for the Internet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For transferring Web resources (HTML files, images, styles, etc.)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Request-response based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Basics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3845880" y="3844800"/>
            <a:ext cx="4158720" cy="774000"/>
          </a:xfrm>
          <a:custGeom>
            <a:avLst/>
            <a:gdLst/>
            <a:ahLst/>
            <a:rect l="l" t="t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 flipH="1" flipV="1">
            <a:off x="3845160" y="5625360"/>
            <a:ext cx="4158720" cy="774000"/>
          </a:xfrm>
          <a:custGeom>
            <a:avLst/>
            <a:gdLst/>
            <a:ahLst/>
            <a:rect l="l" t="t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4444200" y="4133520"/>
            <a:ext cx="289836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HTTP request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4375080" y="5540760"/>
            <a:ext cx="318492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HTTP response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41" name="Group 8"/>
          <p:cNvGrpSpPr/>
          <p:nvPr/>
        </p:nvGrpSpPr>
        <p:grpSpPr>
          <a:xfrm>
            <a:off x="8157240" y="4051800"/>
            <a:ext cx="1906560" cy="2708640"/>
            <a:chOff x="8157240" y="4051800"/>
            <a:chExt cx="1906560" cy="2708640"/>
          </a:xfrm>
        </p:grpSpPr>
        <p:sp>
          <p:nvSpPr>
            <p:cNvPr id="242" name="CustomShape 9"/>
            <p:cNvSpPr/>
            <p:nvPr/>
          </p:nvSpPr>
          <p:spPr>
            <a:xfrm>
              <a:off x="8219160" y="5939280"/>
              <a:ext cx="165672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Web Server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43" name="Picture 2" descr=""/>
            <p:cNvPicPr/>
            <p:nvPr/>
          </p:nvPicPr>
          <p:blipFill>
            <a:blip r:embed="rId1"/>
            <a:stretch/>
          </p:blipFill>
          <p:spPr>
            <a:xfrm>
              <a:off x="8157240" y="4051800"/>
              <a:ext cx="1906560" cy="1906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4" name="Group 10"/>
          <p:cNvGrpSpPr/>
          <p:nvPr/>
        </p:nvGrpSpPr>
        <p:grpSpPr>
          <a:xfrm>
            <a:off x="1785240" y="4079880"/>
            <a:ext cx="2116440" cy="2756520"/>
            <a:chOff x="1785240" y="4079880"/>
            <a:chExt cx="2116440" cy="2756520"/>
          </a:xfrm>
        </p:grpSpPr>
        <p:pic>
          <p:nvPicPr>
            <p:cNvPr id="245" name="Picture 6" descr=""/>
            <p:cNvPicPr/>
            <p:nvPr/>
          </p:nvPicPr>
          <p:blipFill>
            <a:blip r:embed="rId2"/>
            <a:stretch/>
          </p:blipFill>
          <p:spPr>
            <a:xfrm>
              <a:off x="1785240" y="4079880"/>
              <a:ext cx="2116440" cy="211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6" name="CustomShape 11"/>
            <p:cNvSpPr/>
            <p:nvPr/>
          </p:nvSpPr>
          <p:spPr>
            <a:xfrm>
              <a:off x="1940760" y="6015240"/>
              <a:ext cx="165672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Web Client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47" name="Picture 2" descr=""/>
            <p:cNvPicPr/>
            <p:nvPr/>
          </p:nvPicPr>
          <p:blipFill>
            <a:blip r:embed="rId3"/>
            <a:stretch/>
          </p:blipFill>
          <p:spPr>
            <a:xfrm>
              <a:off x="1903320" y="4219560"/>
              <a:ext cx="885240" cy="885240"/>
            </a:xfrm>
            <a:prstGeom prst="rect">
              <a:avLst/>
            </a:prstGeom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F0D8984-2601-4941-834D-5435CA22005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URL: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https://baas.kinvey.com/appdata/{app_id}/posts/id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Choose an existing post's ID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Method: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PUT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Authentication: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Basic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User / pass: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guest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guest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Body (JSON):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and Postman: Edit an Existing Post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2" name="CustomShape 4"/>
          <p:cNvSpPr/>
          <p:nvPr/>
        </p:nvSpPr>
        <p:spPr>
          <a:xfrm>
            <a:off x="1434240" y="6172200"/>
            <a:ext cx="9319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3" name="CustomShape 5"/>
          <p:cNvSpPr/>
          <p:nvPr/>
        </p:nvSpPr>
        <p:spPr>
          <a:xfrm>
            <a:off x="571320" y="5486400"/>
            <a:ext cx="11048400" cy="575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{"title":"edited title", "body":"edited author", "hidden":true}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4" name="Picture 4" descr=""/>
          <p:cNvPicPr/>
          <p:nvPr/>
        </p:nvPicPr>
        <p:blipFill>
          <a:blip r:embed="rId3"/>
          <a:stretch/>
        </p:blipFill>
        <p:spPr>
          <a:xfrm>
            <a:off x="5789520" y="2362320"/>
            <a:ext cx="5829840" cy="277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4" dur="indefinite" restart="never" nodeType="tmRoot">
          <p:childTnLst>
            <p:seq>
              <p:cTn id="455" dur="indefinite" nodeType="mainSeq">
                <p:childTnLst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5023A7F-B655-4637-9894-BBF2849257B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URL: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https://baas.kinvey.com/user/{app_id}/login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Method: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POST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Authentication: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Basic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User / pass: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app_id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: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app_secret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Body: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Returns: </a:t>
            </a:r>
            <a:r>
              <a:rPr b="1" i="1" lang="en-US" sz="3400" spc="-1" strike="noStrike">
                <a:solidFill>
                  <a:srgbClr val="f3cd60"/>
                </a:solidFill>
                <a:latin typeface="Consolas"/>
              </a:rPr>
              <a:t>authtoken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e.g.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and Postman: Login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1434240" y="6191640"/>
            <a:ext cx="9319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https://judge.softuni.bg/Contests/356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5332320" y="5486400"/>
            <a:ext cx="6287040" cy="575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"authtoken":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"fd6d989d-0930-4c…wI="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0" name="Picture 6" descr=""/>
          <p:cNvPicPr/>
          <p:nvPr/>
        </p:nvPicPr>
        <p:blipFill>
          <a:blip r:embed="rId3"/>
          <a:stretch/>
        </p:blipFill>
        <p:spPr>
          <a:xfrm>
            <a:off x="7238880" y="2277720"/>
            <a:ext cx="4380840" cy="2549160"/>
          </a:xfrm>
          <a:prstGeom prst="rect">
            <a:avLst/>
          </a:prstGeom>
          <a:ln>
            <a:noFill/>
          </a:ln>
        </p:spPr>
      </p:pic>
      <p:sp>
        <p:nvSpPr>
          <p:cNvPr id="501" name="CustomShape 6"/>
          <p:cNvSpPr/>
          <p:nvPr/>
        </p:nvSpPr>
        <p:spPr>
          <a:xfrm>
            <a:off x="608040" y="4732920"/>
            <a:ext cx="6247800" cy="575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{"username":"…",</a:t>
            </a:r>
            <a:r>
              <a:rPr b="1" lang="en-US" sz="26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{"password":"…"}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0" dur="indefinite" restart="never" nodeType="tmRoot">
          <p:childTnLst>
            <p:seq>
              <p:cTn id="461" dur="indefinite" nodeType="mainSeq">
                <p:childTnLst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7599414-3A1E-4904-BC2B-1219D5D4419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URL: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https://baas.kinvey.com/user/{app_id}/_logout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Method: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POST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Authorization: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Kinvey </a:t>
            </a:r>
            <a:r>
              <a:rPr b="1" i="1" lang="en-US" sz="3200" spc="-1" strike="noStrike">
                <a:solidFill>
                  <a:srgbClr val="f3cd60"/>
                </a:solidFill>
                <a:latin typeface="Consolas"/>
              </a:rPr>
              <a:t>&lt;authtoken&gt;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 the token given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by the login request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Returns: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204 No Content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Kinvey and Postman: Logout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05" name="Picture 4" descr=""/>
          <p:cNvPicPr/>
          <p:nvPr/>
        </p:nvPicPr>
        <p:blipFill>
          <a:blip r:embed="rId2"/>
          <a:stretch/>
        </p:blipFill>
        <p:spPr>
          <a:xfrm>
            <a:off x="5182560" y="2251080"/>
            <a:ext cx="6397560" cy="3844440"/>
          </a:xfrm>
          <a:prstGeom prst="rect">
            <a:avLst/>
          </a:prstGeom>
          <a:ln>
            <a:noFill/>
          </a:ln>
        </p:spPr>
      </p:pic>
      <p:sp>
        <p:nvSpPr>
          <p:cNvPr id="506" name="CustomShape 4"/>
          <p:cNvSpPr/>
          <p:nvPr/>
        </p:nvSpPr>
        <p:spPr>
          <a:xfrm>
            <a:off x="7466040" y="4423680"/>
            <a:ext cx="1904400" cy="300240"/>
          </a:xfrm>
          <a:prstGeom prst="rect">
            <a:avLst/>
          </a:prstGeom>
          <a:noFill/>
          <a:ln w="38160">
            <a:solidFill>
              <a:schemeClr val="tx2">
                <a:lumMod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5"/>
          <p:cNvSpPr/>
          <p:nvPr/>
        </p:nvSpPr>
        <p:spPr>
          <a:xfrm>
            <a:off x="5703480" y="4970520"/>
            <a:ext cx="3438000" cy="900360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Authorization: Kinvey &lt;authtoken&gt;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6" dur="indefinite" restart="never" nodeType="tmRoot">
          <p:childTnLst>
            <p:seq>
              <p:cTn id="467" dur="indefinite" nodeType="mainSeq">
                <p:childTnLst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912960" y="4147560"/>
            <a:ext cx="1036260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Practice: Accessing the REST API from GitHub, Firebase, Kinvey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912960" y="5834160"/>
            <a:ext cx="1036260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10" name="Picture 13" descr=""/>
          <p:cNvPicPr/>
          <p:nvPr/>
        </p:nvPicPr>
        <p:blipFill>
          <a:blip r:embed="rId1"/>
          <a:stretch/>
        </p:blipFill>
        <p:spPr>
          <a:xfrm>
            <a:off x="4553640" y="762120"/>
            <a:ext cx="2911680" cy="3005640"/>
          </a:xfrm>
          <a:prstGeom prst="rect">
            <a:avLst/>
          </a:prstGeom>
          <a:ln>
            <a:noFill/>
          </a:ln>
        </p:spPr>
      </p:pic>
      <p:pic>
        <p:nvPicPr>
          <p:cNvPr id="511" name="Picture 7" descr=""/>
          <p:cNvPicPr/>
          <p:nvPr/>
        </p:nvPicPr>
        <p:blipFill>
          <a:blip r:embed="rId2"/>
          <a:srcRect l="5242" t="16334" r="5242" b="16334"/>
          <a:stretch/>
        </p:blipFill>
        <p:spPr>
          <a:xfrm>
            <a:off x="781560" y="2683440"/>
            <a:ext cx="3483360" cy="1088280"/>
          </a:xfrm>
          <a:prstGeom prst="rect">
            <a:avLst/>
          </a:prstGeom>
          <a:ln>
            <a:noFill/>
          </a:ln>
        </p:spPr>
      </p:pic>
      <p:pic>
        <p:nvPicPr>
          <p:cNvPr id="512" name="Picture 2" descr=""/>
          <p:cNvPicPr/>
          <p:nvPr/>
        </p:nvPicPr>
        <p:blipFill>
          <a:blip r:embed="rId3"/>
          <a:srcRect l="-3598" t="-5261" r="-3598" b="-5261"/>
          <a:stretch/>
        </p:blipFill>
        <p:spPr>
          <a:xfrm>
            <a:off x="7265520" y="2671200"/>
            <a:ext cx="4162320" cy="1112400"/>
          </a:xfrm>
          <a:prstGeom prst="rect">
            <a:avLst/>
          </a:prstGeom>
          <a:ln>
            <a:noFill/>
          </a:ln>
        </p:spPr>
      </p:pic>
      <p:pic>
        <p:nvPicPr>
          <p:cNvPr id="513" name="Picture 4" descr=""/>
          <p:cNvPicPr/>
          <p:nvPr/>
        </p:nvPicPr>
        <p:blipFill>
          <a:blip r:embed="rId4"/>
          <a:stretch/>
        </p:blipFill>
        <p:spPr>
          <a:xfrm>
            <a:off x="7999560" y="701280"/>
            <a:ext cx="1508040" cy="1508040"/>
          </a:xfrm>
          <a:prstGeom prst="rect">
            <a:avLst/>
          </a:prstGeom>
          <a:ln>
            <a:noFill/>
          </a:ln>
        </p:spPr>
      </p:pic>
      <p:pic>
        <p:nvPicPr>
          <p:cNvPr id="514" name="Picture 2" descr=""/>
          <p:cNvPicPr/>
          <p:nvPr/>
        </p:nvPicPr>
        <p:blipFill>
          <a:blip r:embed="rId5"/>
          <a:stretch/>
        </p:blipFill>
        <p:spPr>
          <a:xfrm>
            <a:off x="2055960" y="653400"/>
            <a:ext cx="2104920" cy="160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4" dur="indefinite" restart="never" nodeType="tmRoot">
          <p:childTnLst>
            <p:seq>
              <p:cTn id="4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CC93170-D2CA-44A3-A690-0D9E227DB9B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190440" y="1066680"/>
            <a:ext cx="895140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57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HTTP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is text-based request-response protocol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REST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uses GET, POST, PUT, PATCH, DELETE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RESTful services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address resources by URL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Provide CRUD operations over HTTP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GitHub API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provides access to users, organizations, repos, commits, issues, wikis, gist, pull requests, …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Firebase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is JSON-based cloud database (mBaaS) with REST API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Kinvey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is collection-based could database (mBaaS)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18" name="Picture 2" descr=""/>
          <p:cNvPicPr/>
          <p:nvPr/>
        </p:nvPicPr>
        <p:blipFill>
          <a:blip r:embed="rId1"/>
          <a:stretch/>
        </p:blipFill>
        <p:spPr>
          <a:xfrm>
            <a:off x="8304120" y="1447920"/>
            <a:ext cx="3090600" cy="2292840"/>
          </a:xfrm>
          <a:prstGeom prst="rect">
            <a:avLst/>
          </a:prstGeom>
          <a:ln>
            <a:noFill/>
          </a:ln>
        </p:spPr>
      </p:pic>
      <p:pic>
        <p:nvPicPr>
          <p:cNvPr id="519" name="Picture 7" descr=""/>
          <p:cNvPicPr/>
          <p:nvPr/>
        </p:nvPicPr>
        <p:blipFill>
          <a:blip r:embed="rId2"/>
          <a:stretch/>
        </p:blipFill>
        <p:spPr>
          <a:xfrm>
            <a:off x="9386640" y="4267080"/>
            <a:ext cx="2008440" cy="200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6" dur="indefinite" restart="never" nodeType="tmRoot">
          <p:childTnLst>
            <p:seq>
              <p:cTn id="477" dur="indefinite" nodeType="mainSeq">
                <p:childTnLst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and REST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1529280" y="6400800"/>
            <a:ext cx="1048176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https://softuni.bg/courses/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2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3000" cy="956880"/>
          </a:xfrm>
          <a:prstGeom prst="rect">
            <a:avLst/>
          </a:prstGeom>
          <a:ln>
            <a:noFill/>
          </a:ln>
        </p:spPr>
      </p:pic>
      <p:pic>
        <p:nvPicPr>
          <p:cNvPr id="523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3000" cy="948240"/>
          </a:xfrm>
          <a:prstGeom prst="rect">
            <a:avLst/>
          </a:prstGeom>
          <a:ln>
            <a:noFill/>
          </a:ln>
        </p:spPr>
      </p:pic>
      <p:pic>
        <p:nvPicPr>
          <p:cNvPr id="524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400" cy="948240"/>
          </a:xfrm>
          <a:prstGeom prst="rect">
            <a:avLst/>
          </a:prstGeom>
          <a:ln>
            <a:noFill/>
          </a:ln>
        </p:spPr>
      </p:pic>
      <p:pic>
        <p:nvPicPr>
          <p:cNvPr id="525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400" cy="948240"/>
          </a:xfrm>
          <a:prstGeom prst="rect">
            <a:avLst/>
          </a:prstGeom>
          <a:ln>
            <a:noFill/>
          </a:ln>
        </p:spPr>
      </p:pic>
      <p:pic>
        <p:nvPicPr>
          <p:cNvPr id="526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400" cy="956880"/>
          </a:xfrm>
          <a:prstGeom prst="rect">
            <a:avLst/>
          </a:prstGeom>
          <a:ln>
            <a:noFill/>
          </a:ln>
        </p:spPr>
      </p:pic>
      <p:pic>
        <p:nvPicPr>
          <p:cNvPr id="527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3000" cy="948240"/>
          </a:xfrm>
          <a:prstGeom prst="rect">
            <a:avLst/>
          </a:prstGeom>
          <a:ln>
            <a:noFill/>
          </a:ln>
        </p:spPr>
      </p:pic>
      <p:pic>
        <p:nvPicPr>
          <p:cNvPr id="528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3000" cy="948240"/>
          </a:xfrm>
          <a:prstGeom prst="rect">
            <a:avLst/>
          </a:prstGeom>
          <a:ln>
            <a:noFill/>
          </a:ln>
        </p:spPr>
      </p:pic>
      <p:pic>
        <p:nvPicPr>
          <p:cNvPr id="529" name="Picture 23" descr=""/>
          <p:cNvPicPr/>
          <p:nvPr/>
        </p:nvPicPr>
        <p:blipFill>
          <a:blip r:embed="rId9"/>
          <a:srcRect l="-9950" t="0" r="-9950" b="0"/>
          <a:stretch/>
        </p:blipFill>
        <p:spPr>
          <a:xfrm>
            <a:off x="7271280" y="1246320"/>
            <a:ext cx="4613400" cy="94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6" dur="indefinite" restart="never" nodeType="tmRoot">
          <p:childTnLst>
            <p:seq>
              <p:cTn id="4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9AE9C50-847C-4D12-9B6F-DE077A67ABB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533" name="Picture 4" descr=""/>
          <p:cNvPicPr/>
          <p:nvPr/>
        </p:nvPicPr>
        <p:blipFill>
          <a:blip r:embed="rId4"/>
          <a:stretch/>
        </p:blipFill>
        <p:spPr>
          <a:xfrm>
            <a:off x="3322440" y="3700080"/>
            <a:ext cx="5540040" cy="193788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59920" y="102960"/>
            <a:ext cx="907344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Free Trainings @ Software University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259920" y="1039680"/>
            <a:ext cx="9433800" cy="56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softuni.org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latin typeface="Arial"/>
            </a:endParaRPr>
          </a:p>
          <a:p>
            <a:pPr lvl="1"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latin typeface="Arial"/>
            </a:endParaRPr>
          </a:p>
          <a:p>
            <a:pPr lvl="1"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</a:t>
            </a:r>
            <a:endParaRPr b="0" lang="en-US" sz="3200" spc="-1" strike="noStrike">
              <a:latin typeface="Arial"/>
            </a:endParaRPr>
          </a:p>
          <a:p>
            <a:pPr lvl="2" marL="60948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36" name="Picture 8" descr=""/>
          <p:cNvPicPr/>
          <p:nvPr/>
        </p:nvPicPr>
        <p:blipFill>
          <a:blip r:embed="rId5"/>
          <a:stretch/>
        </p:blipFill>
        <p:spPr>
          <a:xfrm>
            <a:off x="9726480" y="1594800"/>
            <a:ext cx="1700280" cy="1569600"/>
          </a:xfrm>
          <a:prstGeom prst="rect">
            <a:avLst/>
          </a:prstGeom>
          <a:ln w="12600">
            <a:solidFill>
              <a:srgbClr val="55438f">
                <a:alpha val="70000"/>
              </a:srgbClr>
            </a:solidFill>
            <a:round/>
          </a:ln>
        </p:spPr>
      </p:pic>
      <p:pic>
        <p:nvPicPr>
          <p:cNvPr id="537" name="Picture 9" descr=""/>
          <p:cNvPicPr/>
          <p:nvPr/>
        </p:nvPicPr>
        <p:blipFill>
          <a:blip r:embed="rId6"/>
          <a:srcRect l="-5357" t="-15235" r="-5357" b="-15235"/>
          <a:stretch/>
        </p:blipFill>
        <p:spPr>
          <a:xfrm>
            <a:off x="9457200" y="466920"/>
            <a:ext cx="2269080" cy="87408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538" name="Picture 4" descr=""/>
          <p:cNvPicPr/>
          <p:nvPr/>
        </p:nvPicPr>
        <p:blipFill>
          <a:blip r:embed="rId7"/>
          <a:stretch/>
        </p:blipFill>
        <p:spPr>
          <a:xfrm>
            <a:off x="10075680" y="3512160"/>
            <a:ext cx="1003320" cy="1017000"/>
          </a:xfrm>
          <a:prstGeom prst="rect">
            <a:avLst/>
          </a:prstGeom>
          <a:ln>
            <a:noFill/>
          </a:ln>
        </p:spPr>
      </p:pic>
      <p:pic>
        <p:nvPicPr>
          <p:cNvPr id="539" name="Picture 12" descr=""/>
          <p:cNvPicPr/>
          <p:nvPr/>
        </p:nvPicPr>
        <p:blipFill>
          <a:blip r:embed="rId8"/>
          <a:stretch/>
        </p:blipFill>
        <p:spPr>
          <a:xfrm>
            <a:off x="10109160" y="4876920"/>
            <a:ext cx="969480" cy="965160"/>
          </a:xfrm>
          <a:prstGeom prst="rect">
            <a:avLst/>
          </a:prstGeom>
          <a:ln>
            <a:noFill/>
          </a:ln>
        </p:spPr>
      </p:pic>
      <p:pic>
        <p:nvPicPr>
          <p:cNvPr id="540" name="Picture 4" descr=""/>
          <p:cNvPicPr/>
          <p:nvPr/>
        </p:nvPicPr>
        <p:blipFill>
          <a:blip r:embed="rId9"/>
          <a:stretch/>
        </p:blipFill>
        <p:spPr>
          <a:xfrm>
            <a:off x="6762240" y="3093840"/>
            <a:ext cx="2285640" cy="249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14CE411-EE00-499B-810F-B018658C7DC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HTTP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defines 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methods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to indicate the desired action to be performed on the identified resource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Request Methods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251" name="Table 4"/>
          <p:cNvGraphicFramePr/>
          <p:nvPr/>
        </p:nvGraphicFramePr>
        <p:xfrm>
          <a:off x="1903320" y="2590920"/>
          <a:ext cx="8381520" cy="3687480"/>
        </p:xfrm>
        <a:graphic>
          <a:graphicData uri="http://schemas.openxmlformats.org/drawingml/2006/table">
            <a:tbl>
              <a:tblPr/>
              <a:tblGrid>
                <a:gridCol w="1981080"/>
                <a:gridCol w="6400800"/>
              </a:tblGrid>
              <a:tr h="578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Method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Description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GET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Retrieve / load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POST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Create / store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PUT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Update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DELETE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Delete (remove)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5180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PATCH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Update resource partially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5187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HEAD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Retrieve the resource's headers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</a:tbl>
          </a:graphicData>
        </a:graphic>
      </p:graphicFrame>
      <p:pic>
        <p:nvPicPr>
          <p:cNvPr id="252" name="Picture 23" descr=""/>
          <p:cNvPicPr/>
          <p:nvPr/>
        </p:nvPicPr>
        <p:blipFill>
          <a:blip r:embed="rId1"/>
          <a:stretch/>
        </p:blipFill>
        <p:spPr>
          <a:xfrm>
            <a:off x="3359880" y="4274640"/>
            <a:ext cx="414000" cy="414000"/>
          </a:xfrm>
          <a:prstGeom prst="rect">
            <a:avLst/>
          </a:prstGeom>
          <a:ln>
            <a:noFill/>
          </a:ln>
        </p:spPr>
      </p:pic>
      <p:pic>
        <p:nvPicPr>
          <p:cNvPr id="253" name="Picture 27" descr=""/>
          <p:cNvPicPr/>
          <p:nvPr/>
        </p:nvPicPr>
        <p:blipFill>
          <a:blip r:embed="rId2"/>
          <a:stretch/>
        </p:blipFill>
        <p:spPr>
          <a:xfrm>
            <a:off x="3351600" y="3225240"/>
            <a:ext cx="401760" cy="414000"/>
          </a:xfrm>
          <a:prstGeom prst="rect">
            <a:avLst/>
          </a:prstGeom>
          <a:ln>
            <a:noFill/>
          </a:ln>
        </p:spPr>
      </p:pic>
      <p:pic>
        <p:nvPicPr>
          <p:cNvPr id="254" name="Picture 29" descr=""/>
          <p:cNvPicPr/>
          <p:nvPr/>
        </p:nvPicPr>
        <p:blipFill>
          <a:blip r:embed="rId3"/>
          <a:stretch/>
        </p:blipFill>
        <p:spPr>
          <a:xfrm>
            <a:off x="3351240" y="5867640"/>
            <a:ext cx="414000" cy="322560"/>
          </a:xfrm>
          <a:prstGeom prst="rect">
            <a:avLst/>
          </a:prstGeom>
          <a:ln>
            <a:noFill/>
          </a:ln>
        </p:spPr>
      </p:pic>
      <p:pic>
        <p:nvPicPr>
          <p:cNvPr id="255" name="Picture 2047" descr=""/>
          <p:cNvPicPr/>
          <p:nvPr/>
        </p:nvPicPr>
        <p:blipFill>
          <a:blip r:embed="rId4"/>
          <a:stretch/>
        </p:blipFill>
        <p:spPr>
          <a:xfrm>
            <a:off x="3362760" y="3731400"/>
            <a:ext cx="407880" cy="407880"/>
          </a:xfrm>
          <a:prstGeom prst="rect">
            <a:avLst/>
          </a:prstGeom>
          <a:ln>
            <a:noFill/>
          </a:ln>
        </p:spPr>
      </p:pic>
      <p:pic>
        <p:nvPicPr>
          <p:cNvPr id="256" name="Picture 2048" descr=""/>
          <p:cNvPicPr/>
          <p:nvPr/>
        </p:nvPicPr>
        <p:blipFill>
          <a:blip r:embed="rId5"/>
          <a:stretch/>
        </p:blipFill>
        <p:spPr>
          <a:xfrm>
            <a:off x="3359880" y="4794120"/>
            <a:ext cx="377280" cy="377280"/>
          </a:xfrm>
          <a:prstGeom prst="rect">
            <a:avLst/>
          </a:prstGeom>
          <a:ln>
            <a:noFill/>
          </a:ln>
        </p:spPr>
      </p:pic>
      <p:pic>
        <p:nvPicPr>
          <p:cNvPr id="257" name="Picture 2050" descr=""/>
          <p:cNvPicPr/>
          <p:nvPr/>
        </p:nvPicPr>
        <p:blipFill>
          <a:blip r:embed="rId6"/>
          <a:stretch/>
        </p:blipFill>
        <p:spPr>
          <a:xfrm>
            <a:off x="3357360" y="5308560"/>
            <a:ext cx="401760" cy="3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58520" y="1074600"/>
            <a:ext cx="10688760" cy="5419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GET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/users/testnakov/repos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HTTP/1.1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  <a:spcBef>
                <a:spcPts val="1199"/>
              </a:spcBef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Host: api.github.com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Accept: */*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Accept-Language: en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Accept-Encoding: gzip, deflate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User-Agent: Mozilla/5.0 (Windows NT 10.0; WOW64) AppleWebKit/537.36 (KHTML, like Gecko) Chrome/54.0.2840.71 Safari/537.36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Connection: Keep-Alive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Cache-Control: no-cache</a:t>
            </a:r>
            <a:endParaRPr b="0" lang="en-US" sz="3000" spc="-1" strike="noStrike">
              <a:latin typeface="Arial"/>
            </a:endParaRPr>
          </a:p>
          <a:p>
            <a:pPr marL="216000" indent="-456480">
              <a:lnSpc>
                <a:spcPct val="100000"/>
              </a:lnSpc>
              <a:spcBef>
                <a:spcPts val="1199"/>
              </a:spcBef>
            </a:pPr>
            <a:r>
              <a:rPr b="1" i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&lt;CRLF&gt;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9" name="Line 2"/>
          <p:cNvSpPr/>
          <p:nvPr/>
        </p:nvSpPr>
        <p:spPr>
          <a:xfrm>
            <a:off x="932040" y="5943600"/>
            <a:ext cx="10363320" cy="360"/>
          </a:xfrm>
          <a:prstGeom prst="line">
            <a:avLst/>
          </a:prstGeom>
          <a:ln w="19080">
            <a:solidFill>
              <a:srgbClr val="ef9f27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Line 3"/>
          <p:cNvSpPr/>
          <p:nvPr/>
        </p:nvSpPr>
        <p:spPr>
          <a:xfrm>
            <a:off x="932040" y="1647000"/>
            <a:ext cx="10363320" cy="360"/>
          </a:xfrm>
          <a:prstGeom prst="line">
            <a:avLst/>
          </a:prstGeom>
          <a:ln w="19080">
            <a:solidFill>
              <a:srgbClr val="ef9f27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4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2B68549-3D40-4B74-B9B7-7FAD9A5B006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GET Request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5713560" y="2057400"/>
            <a:ext cx="2506680" cy="644400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headers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8714520" y="1261800"/>
            <a:ext cx="2990520" cy="679680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request line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6094440" y="5429520"/>
            <a:ext cx="2631960" cy="1017000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The request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body</a:t>
            </a: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 is empty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216800E-762B-489B-BC92-F55E6EEDA5F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POST Request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619200" y="1058760"/>
            <a:ext cx="10946520" cy="5688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POST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/repos/testnakov/test-nakov-repo/issues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HTTP/1.1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Host: api.github.com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Accept: */*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Accept-Language: en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Accept-Encoding: gzip, deflate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User-Agent: Mozilla/4.0 (compatible;MSIE 6.0; Windows NT 5.0)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Connection: Keep-Alive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Cache-Control: no-cache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i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&lt;CRLF&gt;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{"title":"Found a bug",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601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"body":"I'm having a problem with this.",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601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"labels":["bug","minor"]}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601"/>
              </a:spcBef>
            </a:pPr>
            <a:r>
              <a:rPr b="1" i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&lt;CRLF&gt;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8217000" y="1639800"/>
            <a:ext cx="3098160" cy="640800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request line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4875120" y="1790280"/>
            <a:ext cx="2506680" cy="647280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headers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1" name="Line 6"/>
          <p:cNvSpPr/>
          <p:nvPr/>
        </p:nvSpPr>
        <p:spPr>
          <a:xfrm>
            <a:off x="753480" y="1523880"/>
            <a:ext cx="10674720" cy="360"/>
          </a:xfrm>
          <a:prstGeom prst="line">
            <a:avLst/>
          </a:prstGeom>
          <a:ln w="19080">
            <a:solidFill>
              <a:srgbClr val="ef9f27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Line 7"/>
          <p:cNvSpPr/>
          <p:nvPr/>
        </p:nvSpPr>
        <p:spPr>
          <a:xfrm>
            <a:off x="753480" y="4572000"/>
            <a:ext cx="10674720" cy="360"/>
          </a:xfrm>
          <a:prstGeom prst="line">
            <a:avLst/>
          </a:prstGeom>
          <a:ln w="19080">
            <a:solidFill>
              <a:srgbClr val="ef9f27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8"/>
          <p:cNvSpPr/>
          <p:nvPr/>
        </p:nvSpPr>
        <p:spPr>
          <a:xfrm>
            <a:off x="5718600" y="3886200"/>
            <a:ext cx="3913920" cy="993960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The request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body</a:t>
            </a: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 holds  the submitted data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4D0EFDD-18B0-4A5B-A6A5-27D4BFE18BF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Response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946080" y="1295280"/>
            <a:ext cx="10252800" cy="5087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HTTP/1.1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200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OK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Date: Fri, 11 Nov 2016 16:09:18 GMT+2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Server: Apache/2.2.14 (Linux)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Accept-Ranges: bytes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Content-Length: 84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text/html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&lt;CRLF&gt;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&lt;html&gt;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&lt;head&gt;&lt;title&gt;Test&lt;/title&gt;&lt;/head&gt;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&lt;body&gt;Test HTML page.&lt;/body&gt;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&lt;/html&gt;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977720" y="1038240"/>
            <a:ext cx="4227480" cy="633240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response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status line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6566400" y="3072600"/>
            <a:ext cx="2647080" cy="1040040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response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headers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8075520" y="4963680"/>
            <a:ext cx="2666160" cy="1036080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HTTP response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body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0" name="Line 7"/>
          <p:cNvSpPr/>
          <p:nvPr/>
        </p:nvSpPr>
        <p:spPr>
          <a:xfrm>
            <a:off x="1114200" y="1857960"/>
            <a:ext cx="9933120" cy="360"/>
          </a:xfrm>
          <a:prstGeom prst="line">
            <a:avLst/>
          </a:prstGeom>
          <a:ln w="19080">
            <a:solidFill>
              <a:srgbClr val="ef9f27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Line 8"/>
          <p:cNvSpPr/>
          <p:nvPr/>
        </p:nvSpPr>
        <p:spPr>
          <a:xfrm>
            <a:off x="1114200" y="4572000"/>
            <a:ext cx="9933120" cy="360"/>
          </a:xfrm>
          <a:prstGeom prst="line">
            <a:avLst/>
          </a:prstGeom>
          <a:ln w="19080">
            <a:solidFill>
              <a:srgbClr val="ef9f27"/>
            </a:solidFill>
            <a:custDash>
              <a:ds d="300000" sp="1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60A1BCC-3053-48F1-946F-8EF47DD0E25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HTTP Response Status Codes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284" name="Table 3"/>
          <p:cNvGraphicFramePr/>
          <p:nvPr/>
        </p:nvGraphicFramePr>
        <p:xfrm>
          <a:off x="645480" y="1161000"/>
          <a:ext cx="10905840" cy="7585560"/>
        </p:xfrm>
        <a:graphic>
          <a:graphicData uri="http://schemas.openxmlformats.org/drawingml/2006/table">
            <a:tbl>
              <a:tblPr/>
              <a:tblGrid>
                <a:gridCol w="2137680"/>
                <a:gridCol w="2230560"/>
                <a:gridCol w="6537960"/>
              </a:tblGrid>
              <a:tr h="978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Status Code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Action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Description</a:t>
                      </a:r>
                      <a:endParaRPr b="0" lang="en-US" sz="3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OK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Successfully retrieved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Created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 new resource was created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 Content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Request has nothing to return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301 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</a:t>
                      </a: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302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Moved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Moved to another location (redirect)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Bad Request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Invalid request / syntax error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401 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</a:t>
                      </a: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403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Unauthorized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Authentication failed / Access denied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Found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Invalid resource 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409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Conflict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Conflict was detected, e.g. duplicated email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500 </a:t>
                      </a: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/</a:t>
                      </a:r>
                      <a:r>
                        <a:rPr b="1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503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Server Error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Internal server error / Service unavailable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8" dur="indefinite" restart="never" nodeType="tmRoot">
          <p:childTnLst>
            <p:seq>
              <p:cTn id="1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</TotalTime>
  <Application>LibreOffice/6.1.4.2$Linux_X86_64 LibreOffice_project/10$Build-2</Application>
  <Words>2134</Words>
  <Paragraphs>394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Applications Course @ SoftUni - https://softuni.bg/courses/javascript-applications</dc:description>
  <cp:keywords>JS JavaScript programming course AJAX jQuery REST SoftUni Software University</cp:keywords>
  <dc:language>English</dc:language>
  <cp:lastModifiedBy/>
  <dcterms:modified xsi:type="dcterms:W3CDTF">2019-02-19T15:06:16Z</dcterms:modified>
  <cp:revision>103</cp:revision>
  <dc:subject>JavaScript Applications - Practical Training Course @ SoftUni</dc:subject>
  <dc:title>HTTP and REST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7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47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AJAX, REST, ES6, Web development, computer programming, programming</vt:lpwstr>
  </property>
</Properties>
</file>